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427" r:id="rId3"/>
    <p:sldId id="428" r:id="rId5"/>
    <p:sldId id="431" r:id="rId6"/>
    <p:sldId id="395" r:id="rId7"/>
    <p:sldId id="430" r:id="rId8"/>
    <p:sldId id="394" r:id="rId9"/>
    <p:sldId id="432" r:id="rId10"/>
    <p:sldId id="433" r:id="rId11"/>
    <p:sldId id="434" r:id="rId12"/>
    <p:sldId id="435" r:id="rId13"/>
    <p:sldId id="436" r:id="rId14"/>
    <p:sldId id="437" r:id="rId15"/>
    <p:sldId id="438" r:id="rId16"/>
    <p:sldId id="439" r:id="rId17"/>
    <p:sldId id="440" r:id="rId18"/>
    <p:sldId id="442" r:id="rId19"/>
    <p:sldId id="441" r:id="rId20"/>
    <p:sldId id="443" r:id="rId21"/>
    <p:sldId id="445" r:id="rId22"/>
    <p:sldId id="444" r:id="rId23"/>
    <p:sldId id="447" r:id="rId24"/>
    <p:sldId id="448" r:id="rId25"/>
    <p:sldId id="446" r:id="rId26"/>
    <p:sldId id="449" r:id="rId27"/>
    <p:sldId id="450" r:id="rId28"/>
    <p:sldId id="451" r:id="rId29"/>
    <p:sldId id="453" r:id="rId30"/>
    <p:sldId id="454" r:id="rId31"/>
    <p:sldId id="455" r:id="rId32"/>
    <p:sldId id="456" r:id="rId33"/>
    <p:sldId id="457" r:id="rId34"/>
    <p:sldId id="459" r:id="rId35"/>
    <p:sldId id="458" r:id="rId36"/>
    <p:sldId id="460" r:id="rId37"/>
    <p:sldId id="461" r:id="rId38"/>
    <p:sldId id="462" r:id="rId39"/>
    <p:sldId id="464" r:id="rId40"/>
    <p:sldId id="463" r:id="rId41"/>
    <p:sldId id="465" r:id="rId42"/>
    <p:sldId id="466" r:id="rId43"/>
    <p:sldId id="467" r:id="rId44"/>
    <p:sldId id="468" r:id="rId45"/>
    <p:sldId id="469" r:id="rId46"/>
    <p:sldId id="470" r:id="rId47"/>
    <p:sldId id="471" r:id="rId48"/>
    <p:sldId id="472" r:id="rId49"/>
    <p:sldId id="473" r:id="rId50"/>
    <p:sldId id="474" r:id="rId51"/>
    <p:sldId id="475" r:id="rId52"/>
    <p:sldId id="476" r:id="rId53"/>
    <p:sldId id="389" r:id="rId54"/>
  </p:sldIdLst>
  <p:sldSz cx="12192000" cy="6858000"/>
  <p:notesSz cx="6858000" cy="9144000"/>
  <p:embeddedFontLst>
    <p:embeddedFont>
      <p:font typeface="Calibri" panose="020F0502020204030204" pitchFamily="34" charset="0"/>
      <p:regular r:id="rId58"/>
      <p:bold r:id="rId59"/>
      <p:italic r:id="rId60"/>
      <p:boldItalic r:id="rId61"/>
    </p:embeddedFont>
    <p:embeddedFont>
      <p:font typeface="Calibri Light" panose="020F0302020204030204" pitchFamily="34" charset="0"/>
      <p:regular r:id="rId62"/>
      <p:italic r:id="rId63"/>
    </p:embeddedFont>
    <p:embeddedFont>
      <p:font typeface="微软雅黑" panose="020B0503020204020204" pitchFamily="34" charset="-122"/>
      <p:regular r:id="rId64"/>
    </p:embeddedFont>
    <p:embeddedFont>
      <p:font typeface="Century Gothic" panose="020B0502020202020204" pitchFamily="34" charset="0"/>
      <p:regular r:id="rId65"/>
      <p:bold r:id="rId66"/>
      <p:italic r:id="rId67"/>
      <p:boldItalic r:id="rId68"/>
    </p:embeddedFont>
    <p:embeddedFont>
      <p:font typeface="黑体" panose="02010609060101010101" charset="-122"/>
      <p:regular r:id="rId69"/>
    </p:embeddedFont>
    <p:embeddedFont>
      <p:font typeface="Century Gothic" panose="020B0502020202020204" charset="0"/>
      <p:regular r:id="rId70"/>
      <p:bold r:id="rId71"/>
      <p:italic r:id="rId72"/>
      <p:boldItalic r:id="rId73"/>
    </p:embeddedFont>
    <p:embeddedFont>
      <p:font typeface="华文细黑" panose="02010600040101010101" pitchFamily="2" charset="-122"/>
      <p:regular r:id="rId74"/>
    </p:embeddedFont>
    <p:embeddedFont>
      <p:font typeface="仿宋" panose="02010609060101010101" charset="-122"/>
      <p:regular r:id="rId75"/>
    </p:embeddedFont>
    <p:embeddedFont>
      <p:font typeface="等线" panose="02010600030101010101" charset="-122"/>
      <p:regular r:id="rId76"/>
    </p:embeddedFont>
  </p:embeddedFont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5553"/>
    <a:srgbClr val="98C721"/>
    <a:srgbClr val="0C8FB8"/>
    <a:srgbClr val="40C6F2"/>
    <a:srgbClr val="23370F"/>
    <a:srgbClr val="BECF19"/>
    <a:srgbClr val="47D7C6"/>
    <a:srgbClr val="FA5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25" d="100"/>
          <a:sy n="25" d="100"/>
        </p:scale>
        <p:origin x="1560" y="438"/>
      </p:cViewPr>
      <p:guideLst>
        <p:guide orient="horz" pos="3720"/>
        <p:guide pos="4611"/>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font" Target="fonts/font19.fntdata"/><Relationship Id="rId75" Type="http://schemas.openxmlformats.org/officeDocument/2006/relationships/font" Target="fonts/font18.fntdata"/><Relationship Id="rId74" Type="http://schemas.openxmlformats.org/officeDocument/2006/relationships/font" Target="fonts/font17.fntdata"/><Relationship Id="rId73" Type="http://schemas.openxmlformats.org/officeDocument/2006/relationships/font" Target="fonts/font16.fntdata"/><Relationship Id="rId72" Type="http://schemas.openxmlformats.org/officeDocument/2006/relationships/font" Target="fonts/font15.fntdata"/><Relationship Id="rId71" Type="http://schemas.openxmlformats.org/officeDocument/2006/relationships/font" Target="fonts/font14.fntdata"/><Relationship Id="rId70" Type="http://schemas.openxmlformats.org/officeDocument/2006/relationships/font" Target="fonts/font13.fntdata"/><Relationship Id="rId7" Type="http://schemas.openxmlformats.org/officeDocument/2006/relationships/slide" Target="slides/slide4.xml"/><Relationship Id="rId69" Type="http://schemas.openxmlformats.org/officeDocument/2006/relationships/font" Target="fonts/font12.fntdata"/><Relationship Id="rId68" Type="http://schemas.openxmlformats.org/officeDocument/2006/relationships/font" Target="fonts/font11.fntdata"/><Relationship Id="rId67" Type="http://schemas.openxmlformats.org/officeDocument/2006/relationships/font" Target="fonts/font10.fntdata"/><Relationship Id="rId66" Type="http://schemas.openxmlformats.org/officeDocument/2006/relationships/font" Target="fonts/font9.fntdata"/><Relationship Id="rId65" Type="http://schemas.openxmlformats.org/officeDocument/2006/relationships/font" Target="fonts/font8.fntdata"/><Relationship Id="rId64" Type="http://schemas.openxmlformats.org/officeDocument/2006/relationships/font" Target="fonts/font7.fntdata"/><Relationship Id="rId63" Type="http://schemas.openxmlformats.org/officeDocument/2006/relationships/font" Target="fonts/font6.fntdata"/><Relationship Id="rId62" Type="http://schemas.openxmlformats.org/officeDocument/2006/relationships/font" Target="fonts/font5.fntdata"/><Relationship Id="rId61" Type="http://schemas.openxmlformats.org/officeDocument/2006/relationships/font" Target="fonts/font4.fntdata"/><Relationship Id="rId60" Type="http://schemas.openxmlformats.org/officeDocument/2006/relationships/font" Target="fonts/font3.fntdata"/><Relationship Id="rId6" Type="http://schemas.openxmlformats.org/officeDocument/2006/relationships/slide" Target="slides/slide3.xml"/><Relationship Id="rId59" Type="http://schemas.openxmlformats.org/officeDocument/2006/relationships/font" Target="fonts/font2.fntdata"/><Relationship Id="rId58" Type="http://schemas.openxmlformats.org/officeDocument/2006/relationships/font" Target="fonts/font1.fntdata"/><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p:nvPr>
        </p:nvSpPr>
        <p:spPr bwMode="auto">
          <a:xfrm>
            <a:off x="0" y="0"/>
            <a:ext cx="2971800" cy="458788"/>
          </a:xfrm>
          <a:prstGeom prst="rect">
            <a:avLst/>
          </a:prstGeom>
          <a:noFill/>
          <a:ln>
            <a:noFill/>
          </a:ln>
        </p:spPr>
        <p:txBody>
          <a:bodyPr vert="horz" wrap="square" lIns="91440" tIns="45720" rIns="91440" bIns="45720" numCol="1" anchor="t" anchorCtr="0" compatLnSpc="1"/>
          <a:lstStyle>
            <a:lvl1pPr eaLnBrk="1" hangingPunct="1">
              <a:buFont typeface="Arial" panose="020B0604020202090204" pitchFamily="34" charset="0"/>
              <a:buNone/>
              <a:defRPr sz="1200"/>
            </a:lvl1pPr>
          </a:lstStyle>
          <a:p>
            <a:pPr>
              <a:defRPr/>
            </a:pPr>
            <a:endParaRPr lang="zh-CN" altLang="en-US"/>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90204" pitchFamily="34" charset="0"/>
              <a:buNone/>
              <a:defRPr sz="1200"/>
            </a:lvl1pPr>
          </a:lstStyle>
          <a:p>
            <a:pPr>
              <a:defRPr/>
            </a:pPr>
            <a:fld id="{12C64C4A-9BBF-435D-9FF7-4FEC4045C3EC}" type="datetimeFigureOut">
              <a:rPr lang="zh-CN" altLang="en-US"/>
            </a:fld>
            <a:endParaRPr lang="zh-CN" altLang="en-US"/>
          </a:p>
        </p:txBody>
      </p:sp>
      <p:sp>
        <p:nvSpPr>
          <p:cNvPr id="46084" name="幻灯片图像占位符 3"/>
          <p:cNvSpPr>
            <a:spLocks noGrp="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2053" name="备注占位符 4"/>
          <p:cNvSpPr>
            <a:spLocks noGrp="1" noChangeArrowheads="1"/>
          </p:cNvSpPr>
          <p:nvPr>
            <p:ph type="body" sz="quarter" idx="3"/>
          </p:nvPr>
        </p:nvSpPr>
        <p:spPr bwMode="auto">
          <a:xfrm>
            <a:off x="685800" y="4400550"/>
            <a:ext cx="5486400" cy="3600450"/>
          </a:xfrm>
          <a:prstGeom prst="rect">
            <a:avLst/>
          </a:prstGeom>
          <a:noFill/>
          <a:ln>
            <a:noFill/>
          </a:ln>
        </p:spPr>
        <p:txBody>
          <a:bodyPr vert="horz" wrap="square" lIns="91440" tIns="45720" rIns="91440" bIns="45720" numCol="1" anchor="ctr"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p:spPr>
        <p:txBody>
          <a:bodyPr vert="horz" wrap="square" lIns="91440" tIns="45720" rIns="91440" bIns="45720" numCol="1" anchor="b" anchorCtr="0" compatLnSpc="1"/>
          <a:lstStyle>
            <a:lvl1pPr eaLnBrk="1" hangingPunct="1">
              <a:buFont typeface="Arial" panose="020B0604020202090204" pitchFamily="34" charset="0"/>
              <a:buNone/>
              <a:defRPr sz="1200"/>
            </a:lvl1pPr>
          </a:lstStyle>
          <a:p>
            <a:pPr>
              <a:defRPr/>
            </a:pPr>
            <a:endParaRPr lang="zh-CN" altLang="en-US"/>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p:spPr>
        <p:txBody>
          <a:bodyPr vert="horz" wrap="square" lIns="91440" tIns="45720" rIns="91440" bIns="45720" numCol="1" anchor="b" anchorCtr="0" compatLnSpc="1"/>
          <a:lstStyle>
            <a:lvl1pPr algn="r" eaLnBrk="1" hangingPunct="1">
              <a:buFont typeface="Arial" panose="020B0604020202090204" pitchFamily="34" charset="0"/>
              <a:buNone/>
              <a:defRPr sz="1200"/>
            </a:lvl1pPr>
          </a:lstStyle>
          <a:p>
            <a:fld id="{BBA810CD-8C32-42A1-BBD3-1B69D55B99AC}"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161D9-EC1C-4786-AD5D-A169DEBD3B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161D9-EC1C-4786-AD5D-A169DEBD3B5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A810CD-8C32-42A1-BBD3-1B69D55B99A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w="12700">
            <a:solidFill>
              <a:srgbClr val="000000"/>
            </a:solidFill>
            <a:miter lim="800000"/>
          </a:ln>
        </p:spPr>
      </p:sp>
      <p:sp>
        <p:nvSpPr>
          <p:cNvPr id="481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smtClean="0"/>
          </a:p>
        </p:txBody>
      </p:sp>
      <p:sp>
        <p:nvSpPr>
          <p:cNvPr id="14339" name="灯片编号占位符 3"/>
          <p:cNvSpPr txBox="1">
            <a:spLocks noGrp="1"/>
          </p:cNvSpPr>
          <p:nvPr/>
        </p:nvSpPr>
        <p:spPr bwMode="auto">
          <a:xfrm>
            <a:off x="3884613" y="8685213"/>
            <a:ext cx="2971800" cy="458787"/>
          </a:xfrm>
          <a:prstGeom prst="rect">
            <a:avLst/>
          </a:prstGeom>
          <a:noFill/>
          <a:ln>
            <a:miter lim="800000"/>
          </a:ln>
        </p:spPr>
        <p:txBody>
          <a:bodyPr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fld id="{6AACA3EF-9D35-4EB9-AE4D-1AA4535011CD}" type="slidenum">
              <a:rPr lang="zh-CN" altLang="en-US" sz="1200">
                <a:ea typeface="微软雅黑" panose="020B0503020204020204" pitchFamily="34" charset="-122"/>
              </a:rPr>
            </a:fld>
            <a:endParaRPr lang="en-US" altLang="zh-CN" sz="1200">
              <a:ea typeface="微软雅黑"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w="12700">
            <a:solidFill>
              <a:srgbClr val="000000"/>
            </a:solidFill>
            <a:miter lim="800000"/>
          </a:ln>
        </p:spPr>
      </p:sp>
      <p:sp>
        <p:nvSpPr>
          <p:cNvPr id="481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smtClean="0"/>
          </a:p>
        </p:txBody>
      </p:sp>
      <p:sp>
        <p:nvSpPr>
          <p:cNvPr id="14339" name="灯片编号占位符 3"/>
          <p:cNvSpPr txBox="1">
            <a:spLocks noGrp="1"/>
          </p:cNvSpPr>
          <p:nvPr/>
        </p:nvSpPr>
        <p:spPr bwMode="auto">
          <a:xfrm>
            <a:off x="3884613" y="8685213"/>
            <a:ext cx="2971800" cy="458787"/>
          </a:xfrm>
          <a:prstGeom prst="rect">
            <a:avLst/>
          </a:prstGeom>
          <a:noFill/>
          <a:ln>
            <a:miter lim="800000"/>
          </a:ln>
        </p:spPr>
        <p:txBody>
          <a:bodyPr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fld id="{6AACA3EF-9D35-4EB9-AE4D-1AA4535011CD}" type="slidenum">
              <a:rPr lang="zh-CN" altLang="en-US" sz="1200">
                <a:ea typeface="微软雅黑" panose="020B0503020204020204" pitchFamily="34" charset="-122"/>
              </a:rPr>
            </a:fld>
            <a:endParaRPr lang="en-US" altLang="zh-CN" sz="1200">
              <a:ea typeface="微软雅黑"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FA2FA6-6D98-4471-8EB2-E8B4F529CDDB}" type="slidenum">
              <a:rPr lang="zh-CN"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09279378-09FD-443C-BBEB-67C04A293980}"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F261BEE4-2030-45F4-BF7D-AFDD93ED0B24}" type="slidenum">
              <a:rPr lang="zh-CN" altLang="en-US"/>
            </a:fld>
            <a:endParaRPr lang="zh-CN" altLang="en-US"/>
          </a:p>
        </p:txBody>
      </p:sp>
    </p:spTree>
  </p:cSld>
  <p:clrMapOvr>
    <a:masterClrMapping/>
  </p:clrMapOvr>
  <p:transition advClick="0" advTm="7000">
    <p:pull dir="l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平行四边形 1"/>
          <p:cNvSpPr/>
          <p:nvPr userDrawn="1"/>
        </p:nvSpPr>
        <p:spPr>
          <a:xfrm>
            <a:off x="4438650" y="493713"/>
            <a:ext cx="2743200" cy="344487"/>
          </a:xfrm>
          <a:prstGeom prst="parallelogram">
            <a:avLst>
              <a:gd name="adj" fmla="val 35443"/>
            </a:avLst>
          </a:prstGeom>
          <a:solidFill>
            <a:schemeClr val="tx1">
              <a:lumMod val="65000"/>
              <a:lumOff val="35000"/>
            </a:schemeClr>
          </a:solidFill>
          <a:ln w="19050">
            <a:noFill/>
          </a:ln>
          <a:effectLst>
            <a:outerShdw blurRad="317500" dist="190500" dir="9000000" algn="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lIns="68540" tIns="34271" rIns="68540" bIns="34271" anchor="ctr"/>
          <a:lstStyle/>
          <a:p>
            <a:pPr>
              <a:defRPr/>
            </a:pPr>
            <a:r>
              <a:rPr lang="en-US" altLang="zh-CN" sz="1600" b="1" dirty="0">
                <a:solidFill>
                  <a:schemeClr val="bg1"/>
                </a:solidFill>
                <a:latin typeface="微软雅黑" panose="020B0503020204020204" pitchFamily="34" charset="-122"/>
                <a:ea typeface="微软雅黑" panose="020B0503020204020204" pitchFamily="34" charset="-122"/>
              </a:rPr>
              <a:t> Your Title In Here</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pic>
        <p:nvPicPr>
          <p:cNvPr id="3"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521200"/>
            <a:ext cx="121920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04100" y="0"/>
            <a:ext cx="478790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59DACE2-1A19-4C80-8440-FE6AD598534A}"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61ECF10D-CA20-45F5-96DB-4AFBF3F4CF56}" type="slidenum">
              <a:rPr lang="zh-CN" altLang="en-US"/>
            </a:fld>
            <a:endParaRPr lang="zh-CN" altLang="en-US"/>
          </a:p>
        </p:txBody>
      </p:sp>
    </p:spTree>
  </p:cSld>
  <p:clrMapOvr>
    <a:masterClrMapping/>
  </p:clrMapOvr>
  <p:transition advClick="0" advTm="7000">
    <p:pull dir="l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rgbClr val="DEDEDE"/>
              </a:gs>
              <a:gs pos="100000">
                <a:srgbClr val="FCFCF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3" name="文本框 11"/>
          <p:cNvSpPr txBox="1"/>
          <p:nvPr userDrawn="1"/>
        </p:nvSpPr>
        <p:spPr>
          <a:xfrm>
            <a:off x="4257675" y="241300"/>
            <a:ext cx="4519613" cy="862013"/>
          </a:xfrm>
          <a:prstGeom prst="rect">
            <a:avLst/>
          </a:prstGeom>
          <a:noFill/>
        </p:spPr>
        <p:txBody>
          <a:bodyPr>
            <a:spAutoFit/>
          </a:bodyPr>
          <a:lstStyle/>
          <a:p>
            <a:pPr>
              <a:defRPr/>
            </a:pPr>
            <a:r>
              <a:rPr lang="en-US" altLang="zh-CN" sz="5000" dirty="0">
                <a:solidFill>
                  <a:srgbClr val="FF4343"/>
                </a:solidFill>
                <a:latin typeface="微软雅黑" panose="020B0503020204020204" pitchFamily="34" charset="-122"/>
                <a:ea typeface="微软雅黑" panose="020B0503020204020204" pitchFamily="34" charset="-122"/>
              </a:rPr>
              <a:t>TITLE  HERE</a:t>
            </a:r>
            <a:endParaRPr lang="zh-CN" altLang="en-US" sz="5000" dirty="0">
              <a:solidFill>
                <a:srgbClr val="FF4343"/>
              </a:solidFill>
              <a:latin typeface="微软雅黑" panose="020B0503020204020204" pitchFamily="34" charset="-122"/>
              <a:ea typeface="微软雅黑" panose="020B0503020204020204" pitchFamily="34" charset="-122"/>
            </a:endParaRPr>
          </a:p>
        </p:txBody>
      </p:sp>
      <p:sp>
        <p:nvSpPr>
          <p:cNvPr id="4" name="矩形 3"/>
          <p:cNvSpPr/>
          <p:nvPr userDrawn="1"/>
        </p:nvSpPr>
        <p:spPr>
          <a:xfrm rot="18104924">
            <a:off x="2703513" y="-17463"/>
            <a:ext cx="2724150" cy="67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userDrawn="1"/>
        </p:nvSpPr>
        <p:spPr>
          <a:xfrm rot="18104924">
            <a:off x="7292182" y="-18257"/>
            <a:ext cx="272415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p:nvPr userDrawn="1"/>
        </p:nvCxnSpPr>
        <p:spPr>
          <a:xfrm flipV="1">
            <a:off x="4111625" y="296863"/>
            <a:ext cx="363538" cy="604837"/>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V="1">
            <a:off x="7699375" y="584200"/>
            <a:ext cx="390525" cy="635000"/>
          </a:xfrm>
          <a:prstGeom prst="line">
            <a:avLst/>
          </a:prstGeom>
          <a:ln w="19050">
            <a:solidFill>
              <a:srgbClr val="FF4343"/>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0" y="0"/>
            <a:ext cx="544513" cy="544513"/>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userDrawn="1"/>
        </p:nvSpPr>
        <p:spPr>
          <a:xfrm>
            <a:off x="11582400" y="0"/>
            <a:ext cx="609600" cy="609600"/>
          </a:xfrm>
          <a:prstGeom prst="rect">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7000">
    <p:pull dir="l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transition advClick="0" advTm="8000">
    <p:pull dir="ld"/>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advClick="0" advTm="10000">
    <p:pull dir="l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197DEC8-5F3F-4EF2-B938-14F92B600A8A}"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04C8C428-52EE-4F04-BAFF-620CFAAB963E}" type="slidenum">
              <a:rPr lang="zh-CN" altLang="en-US"/>
            </a:fld>
            <a:endParaRPr lang="zh-CN" altLang="en-US"/>
          </a:p>
        </p:txBody>
      </p:sp>
    </p:spTree>
  </p:cSld>
  <p:clrMapOvr>
    <a:masterClrMapping/>
  </p:clrMapOvr>
  <p:transition advClick="0" advTm="7000">
    <p:pull dir="l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2" name="组合 6"/>
          <p:cNvGrpSpPr/>
          <p:nvPr userDrawn="1"/>
        </p:nvGrpSpPr>
        <p:grpSpPr bwMode="auto">
          <a:xfrm>
            <a:off x="4779963" y="317500"/>
            <a:ext cx="2560637" cy="469900"/>
            <a:chOff x="504105" y="364588"/>
            <a:chExt cx="2808312" cy="576064"/>
          </a:xfrm>
        </p:grpSpPr>
        <p:sp>
          <p:nvSpPr>
            <p:cNvPr id="3" name="圆角矩形 2"/>
            <p:cNvSpPr/>
            <p:nvPr userDrawn="1"/>
          </p:nvSpPr>
          <p:spPr>
            <a:xfrm>
              <a:off x="504105" y="364588"/>
              <a:ext cx="2808312" cy="576064"/>
            </a:xfrm>
            <a:prstGeom prst="roundRect">
              <a:avLst>
                <a:gd name="adj" fmla="val 12985"/>
              </a:avLst>
            </a:prstGeom>
            <a:gradFill flip="none" rotWithShape="1">
              <a:gsLst>
                <a:gs pos="0">
                  <a:srgbClr val="FF3399"/>
                </a:gs>
                <a:gs pos="25000">
                  <a:srgbClr val="FF6633"/>
                </a:gs>
                <a:gs pos="50000">
                  <a:srgbClr val="FFFF00"/>
                </a:gs>
                <a:gs pos="75000">
                  <a:srgbClr val="01A78F"/>
                </a:gs>
                <a:gs pos="100000">
                  <a:srgbClr val="3366FF"/>
                </a:gs>
              </a:gsLst>
              <a:lin ang="10800000" scaled="1"/>
              <a:tileRect/>
            </a:gradFill>
            <a:ln w="254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 name="TextBox 8"/>
            <p:cNvSpPr txBox="1"/>
            <p:nvPr userDrawn="1"/>
          </p:nvSpPr>
          <p:spPr>
            <a:xfrm>
              <a:off x="709549" y="411296"/>
              <a:ext cx="2237248" cy="398964"/>
            </a:xfrm>
            <a:prstGeom prst="rect">
              <a:avLst/>
            </a:prstGeom>
            <a:noFill/>
          </p:spPr>
          <p:txBody>
            <a:bodyPr wrap="none">
              <a:spAutoFit/>
            </a:bodyPr>
            <a:lstStyle/>
            <a:p>
              <a:pPr>
                <a:defRPr/>
              </a:pPr>
              <a:r>
                <a:rPr lang="zh-CN" altLang="en-US" sz="2000" dirty="0">
                  <a:solidFill>
                    <a:schemeClr val="bg1"/>
                  </a:solidFill>
                  <a:latin typeface="方正准圆简体" panose="02010601030101010101" pitchFamily="2" charset="-122"/>
                  <a:ea typeface="方正准圆简体" panose="02010601030101010101" pitchFamily="2" charset="-122"/>
                </a:rPr>
                <a:t>单击输入标题内容</a:t>
              </a:r>
              <a:endParaRPr lang="zh-CN" altLang="en-US" sz="2000" dirty="0">
                <a:solidFill>
                  <a:schemeClr val="bg1"/>
                </a:solidFill>
                <a:latin typeface="方正准圆简体" panose="02010601030101010101" pitchFamily="2" charset="-122"/>
                <a:ea typeface="方正准圆简体" panose="02010601030101010101" pitchFamily="2" charset="-122"/>
              </a:endParaRPr>
            </a:p>
          </p:txBody>
        </p:sp>
      </p:grpSp>
      <p:pic>
        <p:nvPicPr>
          <p:cNvPr id="5" name="Picture 2" descr="C:\Users\Administrator\Desktop\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50"/>
            <a:ext cx="121920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8000">
    <p:pull dir="ld"/>
  </p:transition>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1368BFC1-2F24-4540-8168-019ED07437A9}"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B97863C9-B5F0-4DD9-98C6-E6FE1F3CF164}" type="slidenum">
              <a:rPr lang="zh-CN" altLang="en-US"/>
            </a:fld>
            <a:endParaRPr lang="zh-CN" altLang="en-US"/>
          </a:p>
        </p:txBody>
      </p:sp>
    </p:spTree>
  </p:cSld>
  <p:clrMapOvr>
    <a:masterClrMapping/>
  </p:clrMapOvr>
  <p:transition advClick="0" advTm="7000">
    <p:pull dir="l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3D6013BB-CA0F-44C3-9932-BC015C9AFB4E}"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1F9F367A-8237-410A-8B21-BBB52C056E7D}" type="slidenum">
              <a:rPr lang="zh-CN" altLang="en-US"/>
            </a:fld>
            <a:endParaRPr lang="zh-CN" altLang="en-US"/>
          </a:p>
        </p:txBody>
      </p:sp>
    </p:spTree>
  </p:cSld>
  <p:clrMapOvr>
    <a:masterClrMapping/>
  </p:clrMapOvr>
  <p:transition advClick="0" advTm="7000">
    <p:pull dir="l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A87DBC31-2835-41B0-A90F-FBBECB28DF9D}"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E5F551D4-C216-42E1-AD31-BC99092510DA}" type="slidenum">
              <a:rPr lang="zh-CN" altLang="en-US"/>
            </a:fld>
            <a:endParaRPr lang="zh-CN" altLang="en-US"/>
          </a:p>
        </p:txBody>
      </p:sp>
    </p:spTree>
  </p:cSld>
  <p:clrMapOvr>
    <a:masterClrMapping/>
  </p:clrMapOvr>
  <p:transition advClick="0" advTm="7000">
    <p:pull dir="l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1D9F7A84-66A0-46DF-B4FC-29A058F8A94D}"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D652574C-D9DA-45CC-9978-E406B532E40F}" type="slidenum">
              <a:rPr lang="zh-CN" altLang="en-US"/>
            </a:fld>
            <a:endParaRPr lang="zh-CN" altLang="en-US"/>
          </a:p>
        </p:txBody>
      </p:sp>
    </p:spTree>
  </p:cSld>
  <p:clrMapOvr>
    <a:masterClrMapping/>
  </p:clrMapOvr>
  <p:transition advClick="0" advTm="7000">
    <p:pull dir="l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B92E457B-3A18-4F28-B2AF-6DF2862641E7}"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FD98DF10-AFF3-4613-AB2B-F3A49EEF73A2}" type="slidenum">
              <a:rPr lang="zh-CN" altLang="en-US"/>
            </a:fld>
            <a:endParaRPr lang="zh-CN" altLang="en-US"/>
          </a:p>
        </p:txBody>
      </p:sp>
    </p:spTree>
  </p:cSld>
  <p:clrMapOvr>
    <a:masterClrMapping/>
  </p:clrMapOvr>
  <p:transition advClick="0" advTm="7000">
    <p:pull dir="l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92E58869-F9BA-48BE-84A6-893461676786}"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29B33194-0421-4039-A083-C7A156AFD107}" type="slidenum">
              <a:rPr lang="zh-CN" altLang="en-US"/>
            </a:fld>
            <a:endParaRPr lang="zh-CN" altLang="en-US"/>
          </a:p>
        </p:txBody>
      </p:sp>
    </p:spTree>
  </p:cSld>
  <p:clrMapOvr>
    <a:masterClrMapping/>
  </p:clrMapOvr>
  <p:transition advClick="0" advTm="7000">
    <p:pull dir="l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E2B152C6-1714-4AEE-850D-9C104B51D514}"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B032CCFF-CC77-4F90-BDD8-74D82A3F1B68}" type="slidenum">
              <a:rPr lang="zh-CN" altLang="en-US"/>
            </a:fld>
            <a:endParaRPr lang="zh-CN" altLang="en-US"/>
          </a:p>
        </p:txBody>
      </p:sp>
    </p:spTree>
  </p:cSld>
  <p:clrMapOvr>
    <a:masterClrMapping/>
  </p:clrMapOvr>
  <p:transition advClick="0" advTm="7000">
    <p:pull dir="ld"/>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t>单击此处编辑母版标题样式</a:t>
            </a:r>
            <a:endParaRPr lang="zh-CN" altLang="zh-CN" smtClean="0"/>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t>单击此处编辑母版文本样式</a:t>
            </a:r>
            <a:endParaRPr lang="zh-CN" altLang="zh-CN" smtClean="0"/>
          </a:p>
          <a:p>
            <a:pPr lvl="1"/>
            <a:r>
              <a:rPr lang="zh-CN" altLang="zh-CN" smtClean="0"/>
              <a:t>第二级</a:t>
            </a:r>
            <a:endParaRPr lang="zh-CN" altLang="zh-CN" smtClean="0"/>
          </a:p>
          <a:p>
            <a:pPr lvl="2"/>
            <a:r>
              <a:rPr lang="zh-CN" altLang="zh-CN" smtClean="0"/>
              <a:t>第三级</a:t>
            </a:r>
            <a:endParaRPr lang="zh-CN" altLang="zh-CN" smtClean="0"/>
          </a:p>
          <a:p>
            <a:pPr lvl="3"/>
            <a:r>
              <a:rPr lang="zh-CN" altLang="zh-CN" smtClean="0"/>
              <a:t>第四级</a:t>
            </a:r>
            <a:endParaRPr lang="zh-CN" altLang="zh-CN" smtClean="0"/>
          </a:p>
          <a:p>
            <a:pPr lvl="4"/>
            <a:r>
              <a:rPr lang="zh-CN" altLang="zh-CN" smtClean="0"/>
              <a:t>第五级</a:t>
            </a:r>
            <a:endParaRPr lang="zh-CN" altLang="zh-CN" smtClean="0"/>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90204" pitchFamily="34" charset="0"/>
              <a:buNone/>
              <a:defRPr sz="1200">
                <a:solidFill>
                  <a:srgbClr val="898989"/>
                </a:solidFill>
              </a:defRPr>
            </a:lvl1pPr>
          </a:lstStyle>
          <a:p>
            <a:pPr>
              <a:defRPr/>
            </a:pPr>
            <a:fld id="{866CFB20-A415-4882-9999-F54851A6B5DA}" type="datetimeFigureOut">
              <a:rPr lang="zh-CN" altLang="en-US"/>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9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90204" pitchFamily="34" charset="0"/>
              <a:buNone/>
              <a:defRPr sz="1200">
                <a:solidFill>
                  <a:srgbClr val="898989"/>
                </a:solidFill>
              </a:defRPr>
            </a:lvl1pPr>
          </a:lstStyle>
          <a:p>
            <a:fld id="{557BB946-5679-42BC-9790-AE1EDE3054A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advClick="0" advTm="7000">
    <p:pull dir="ld"/>
  </p:transition>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17.jpe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xml"/><Relationship Id="rId2" Type="http://schemas.openxmlformats.org/officeDocument/2006/relationships/image" Target="../media/image26.emf"/><Relationship Id="rId1"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xml"/><Relationship Id="rId2" Type="http://schemas.openxmlformats.org/officeDocument/2006/relationships/image" Target="../media/image27.emf"/><Relationship Id="rId1"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xml"/><Relationship Id="rId2" Type="http://schemas.openxmlformats.org/officeDocument/2006/relationships/image" Target="../media/image37.emf"/><Relationship Id="rId1"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38.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6.emf"/><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7.emf"/><Relationship Id="rId1"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897661" y="2738323"/>
            <a:ext cx="7216646" cy="1014730"/>
          </a:xfrm>
          <a:prstGeom prst="rect">
            <a:avLst/>
          </a:prstGeom>
          <a:noFill/>
        </p:spPr>
        <p:txBody>
          <a:bodyPr wrap="square" rtlCol="0">
            <a:spAutoFit/>
          </a:bodyPr>
          <a:lstStyle/>
          <a:p>
            <a:r>
              <a:rPr lang="zh-CN" altLang="en-US" sz="6000" b="1" spc="300" dirty="0">
                <a:latin typeface="华文细黑" panose="02010600040101010101" pitchFamily="2" charset="-122"/>
                <a:ea typeface="华文细黑" panose="02010600040101010101" pitchFamily="2" charset="-122"/>
              </a:rPr>
              <a:t>软件需求规格说明</a:t>
            </a:r>
            <a:endParaRPr lang="zh-CN" altLang="en-US" sz="6000" b="1" spc="300" dirty="0">
              <a:latin typeface="华文细黑" panose="02010600040101010101" pitchFamily="2" charset="-122"/>
              <a:ea typeface="华文细黑" panose="02010600040101010101" pitchFamily="2" charset="-122"/>
            </a:endParaRPr>
          </a:p>
        </p:txBody>
      </p:sp>
      <p:sp>
        <p:nvSpPr>
          <p:cNvPr id="7" name="文本框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943610" y="3946525"/>
            <a:ext cx="6278245" cy="1014730"/>
          </a:xfrm>
          <a:prstGeom prst="rect">
            <a:avLst/>
          </a:prstGeom>
          <a:noFill/>
        </p:spPr>
        <p:txBody>
          <a:bodyPr wrap="square" rtlCol="0">
            <a:spAutoFit/>
          </a:bodyPr>
          <a:lstStyle/>
          <a:p>
            <a:r>
              <a:rPr lang="en-US" sz="2000" spc="300" dirty="0">
                <a:latin typeface="华文细黑" panose="02010600040101010101" pitchFamily="2" charset="-122"/>
                <a:ea typeface="华文细黑" panose="02010600040101010101" pitchFamily="2" charset="-122"/>
              </a:rPr>
              <a:t>G10</a:t>
            </a:r>
            <a:endParaRPr lang="en-US" sz="2000" spc="300" dirty="0">
              <a:latin typeface="华文细黑" panose="02010600040101010101" pitchFamily="2" charset="-122"/>
              <a:ea typeface="华文细黑" panose="02010600040101010101" pitchFamily="2" charset="-122"/>
            </a:endParaRPr>
          </a:p>
          <a:p>
            <a:r>
              <a:rPr lang="zh-CN" altLang="en-US" sz="2000" spc="300" dirty="0">
                <a:latin typeface="华文细黑" panose="02010600040101010101" pitchFamily="2" charset="-122"/>
                <a:ea typeface="华文细黑" panose="02010600040101010101" pitchFamily="2" charset="-122"/>
              </a:rPr>
              <a:t>组长：郭岳</a:t>
            </a:r>
            <a:endParaRPr lang="zh-CN" altLang="en-US" sz="2000" spc="300" dirty="0">
              <a:latin typeface="华文细黑" panose="02010600040101010101" pitchFamily="2" charset="-122"/>
              <a:ea typeface="华文细黑" panose="02010600040101010101" pitchFamily="2" charset="-122"/>
            </a:endParaRPr>
          </a:p>
          <a:p>
            <a:r>
              <a:rPr lang="zh-CN" altLang="en-US" sz="2000" spc="300" dirty="0">
                <a:latin typeface="华文细黑" panose="02010600040101010101" pitchFamily="2" charset="-122"/>
                <a:ea typeface="华文细黑" panose="02010600040101010101" pitchFamily="2" charset="-122"/>
              </a:rPr>
              <a:t>组员：杨海波、杨寒凌、周南、李骏、叶瑶毓</a:t>
            </a:r>
            <a:endParaRPr lang="zh-CN" altLang="en-US" sz="2000" spc="300" dirty="0">
              <a:latin typeface="华文细黑" panose="02010600040101010101" pitchFamily="2" charset="-122"/>
              <a:ea typeface="华文细黑" panose="02010600040101010101" pitchFamily="2" charset="-122"/>
            </a:endParaRPr>
          </a:p>
        </p:txBody>
      </p:sp>
      <p:sp>
        <p:nvSpPr>
          <p:cNvPr id="11" name="矩形 1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9160161" y="2666762"/>
            <a:ext cx="1976152" cy="18890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7221855" y="4859005"/>
            <a:ext cx="654910" cy="65491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矩形 1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53548" y="766118"/>
            <a:ext cx="844495" cy="8444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53547" y="5831607"/>
            <a:ext cx="1837933" cy="29695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矩形 1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599865" y="766118"/>
            <a:ext cx="536448" cy="53644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矩形 3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839359" y="5831607"/>
            <a:ext cx="296954" cy="29695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3" name="直接连接符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1053547" y="3789766"/>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pic>
        <p:nvPicPr>
          <p:cNvPr id="4" name="图片 3" descr="G10_logo无背景"/>
          <p:cNvPicPr>
            <a:picLocks noChangeAspect="1"/>
          </p:cNvPicPr>
          <p:nvPr/>
        </p:nvPicPr>
        <p:blipFill>
          <a:blip r:embed="rId1"/>
          <a:stretch>
            <a:fillRect/>
          </a:stretch>
        </p:blipFill>
        <p:spPr>
          <a:xfrm>
            <a:off x="2076450" y="276225"/>
            <a:ext cx="1823085" cy="1823085"/>
          </a:xfrm>
          <a:prstGeom prst="rect">
            <a:avLst/>
          </a:prstGeom>
        </p:spPr>
      </p:pic>
    </p:spTree>
  </p:cSld>
  <p:clrMapOvr>
    <a:masterClrMapping/>
  </p:clrMapOvr>
  <p:transition advClick="0" advTm="7000">
    <p:pull dir="l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管理员</a:t>
            </a: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1"/>
          <p:cNvPicPr>
            <a:picLocks noChangeAspect="1"/>
          </p:cNvPicPr>
          <p:nvPr/>
        </p:nvPicPr>
        <p:blipFill>
          <a:blip r:embed="rId1"/>
          <a:stretch>
            <a:fillRect/>
          </a:stretch>
        </p:blipFill>
        <p:spPr>
          <a:xfrm>
            <a:off x="1481773" y="1687195"/>
            <a:ext cx="5273675" cy="1855470"/>
          </a:xfrm>
          <a:prstGeom prst="rect">
            <a:avLst/>
          </a:prstGeom>
          <a:noFill/>
          <a:ln w="9525">
            <a:noFill/>
          </a:ln>
        </p:spPr>
      </p:pic>
      <p:pic>
        <p:nvPicPr>
          <p:cNvPr id="16" name="图片 16" descr="9FDA8380@7FD18E45.6094F05D"/>
          <p:cNvPicPr>
            <a:picLocks noChangeAspect="1"/>
          </p:cNvPicPr>
          <p:nvPr/>
        </p:nvPicPr>
        <p:blipFill>
          <a:blip r:embed="rId2"/>
          <a:stretch>
            <a:fillRect/>
          </a:stretch>
        </p:blipFill>
        <p:spPr>
          <a:xfrm>
            <a:off x="7578725" y="1033463"/>
            <a:ext cx="2449830" cy="4356735"/>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指导者</a:t>
            </a: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1"/>
          <p:cNvPicPr>
            <a:picLocks noChangeAspect="1"/>
          </p:cNvPicPr>
          <p:nvPr/>
        </p:nvPicPr>
        <p:blipFill>
          <a:blip r:embed="rId1"/>
          <a:stretch>
            <a:fillRect/>
          </a:stretch>
        </p:blipFill>
        <p:spPr>
          <a:xfrm>
            <a:off x="1481773" y="1922780"/>
            <a:ext cx="5273675" cy="1855470"/>
          </a:xfrm>
          <a:prstGeom prst="rect">
            <a:avLst/>
          </a:prstGeom>
          <a:noFill/>
          <a:ln w="9525">
            <a:noFill/>
          </a:ln>
        </p:spPr>
      </p:pic>
      <p:pic>
        <p:nvPicPr>
          <p:cNvPr id="16" name="图片 16" descr="9FDA8380@7FD18E45.6094F05D"/>
          <p:cNvPicPr>
            <a:picLocks noChangeAspect="1"/>
          </p:cNvPicPr>
          <p:nvPr/>
        </p:nvPicPr>
        <p:blipFill>
          <a:blip r:embed="rId2"/>
          <a:stretch>
            <a:fillRect/>
          </a:stretch>
        </p:blipFill>
        <p:spPr>
          <a:xfrm>
            <a:off x="7502525" y="1322388"/>
            <a:ext cx="2449830" cy="4356735"/>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学习者</a:t>
            </a:r>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a:t>
            </a:r>
            <a:endPar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337310" y="2303463"/>
            <a:ext cx="5274310" cy="1673225"/>
          </a:xfrm>
          <a:prstGeom prst="rect">
            <a:avLst/>
          </a:prstGeom>
          <a:noFill/>
          <a:ln>
            <a:noFill/>
          </a:ln>
        </p:spPr>
      </p:pic>
      <p:pic>
        <p:nvPicPr>
          <p:cNvPr id="3"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7368540" y="1497013"/>
            <a:ext cx="2505710" cy="4324985"/>
          </a:xfrm>
          <a:prstGeom prst="rect">
            <a:avLst/>
          </a:prstGeom>
          <a:noFill/>
          <a:ln>
            <a:noFill/>
          </a:ln>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学习者</a:t>
            </a:r>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II</a:t>
            </a:r>
            <a:endPar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7477443" y="1667193"/>
            <a:ext cx="2591435" cy="4398645"/>
          </a:xfrm>
          <a:prstGeom prst="rect">
            <a:avLst/>
          </a:prstGeom>
          <a:noFill/>
          <a:ln>
            <a:noFill/>
          </a:ln>
        </p:spPr>
      </p:pic>
      <p:pic>
        <p:nvPicPr>
          <p:cNvPr id="5"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625600" y="2306003"/>
            <a:ext cx="5274310" cy="1590675"/>
          </a:xfrm>
          <a:prstGeom prst="rect">
            <a:avLst/>
          </a:prstGeom>
          <a:noFill/>
          <a:ln>
            <a:noFill/>
          </a:ln>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学习者</a:t>
            </a:r>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III</a:t>
            </a:r>
            <a:endPar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7545070" y="1147445"/>
            <a:ext cx="2669540" cy="4563110"/>
          </a:xfrm>
          <a:prstGeom prst="rect">
            <a:avLst/>
          </a:prstGeom>
          <a:noFill/>
          <a:ln>
            <a:noFill/>
          </a:ln>
        </p:spPr>
      </p:pic>
      <p:pic>
        <p:nvPicPr>
          <p:cNvPr id="8"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950720" y="1700530"/>
            <a:ext cx="4387850" cy="1767840"/>
          </a:xfrm>
          <a:prstGeom prst="rect">
            <a:avLst/>
          </a:prstGeom>
          <a:noFill/>
          <a:ln>
            <a:noFill/>
          </a:ln>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70954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用户代表邀请</a:t>
            </a:r>
            <a:endParaRPr lang="zh-CN" altLang="en-US" sz="2800">
              <a:solidFill>
                <a:schemeClr val="bg1"/>
              </a:solidFill>
            </a:endParaRPr>
          </a:p>
        </p:txBody>
      </p:sp>
      <p:sp>
        <p:nvSpPr>
          <p:cNvPr id="95" name="任意多边形 24"/>
          <p:cNvSpPr>
            <a:spLocks noChangeArrowheads="1"/>
          </p:cNvSpPr>
          <p:nvPr/>
        </p:nvSpPr>
        <p:spPr bwMode="auto">
          <a:xfrm>
            <a:off x="1336993" y="86487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p>
            <a:pPr algn="ctr">
              <a:defRPr/>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学习者</a:t>
            </a:r>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IIII</a:t>
            </a:r>
            <a:endPar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 name="图片 2"/>
          <p:cNvPicPr>
            <a:picLocks noChangeAspect="1"/>
          </p:cNvPicPr>
          <p:nvPr/>
        </p:nvPicPr>
        <p:blipFill>
          <a:blip r:embed="rId1"/>
          <a:stretch>
            <a:fillRect/>
          </a:stretch>
        </p:blipFill>
        <p:spPr>
          <a:xfrm>
            <a:off x="1513840" y="1859598"/>
            <a:ext cx="5269230" cy="2453005"/>
          </a:xfrm>
          <a:prstGeom prst="rect">
            <a:avLst/>
          </a:prstGeom>
          <a:noFill/>
          <a:ln w="9525">
            <a:noFill/>
          </a:ln>
        </p:spPr>
      </p:pic>
      <p:pic>
        <p:nvPicPr>
          <p:cNvPr id="18" name="图片 18" descr="俞佳琪用户代表邀请函"/>
          <p:cNvPicPr>
            <a:picLocks noChangeAspect="1"/>
          </p:cNvPicPr>
          <p:nvPr/>
        </p:nvPicPr>
        <p:blipFill>
          <a:blip r:embed="rId2"/>
          <a:stretch>
            <a:fillRect/>
          </a:stretch>
        </p:blipFill>
        <p:spPr>
          <a:xfrm>
            <a:off x="7637145" y="1023620"/>
            <a:ext cx="2552065" cy="4537075"/>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5" grpId="0" bldLvl="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03</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界面原型</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a:t>
            </a:r>
            <a:endParaRPr lang="zh-CN" altLang="en-US" sz="2800">
              <a:solidFill>
                <a:schemeClr val="bg1"/>
              </a:solidFill>
            </a:endParaRPr>
          </a:p>
        </p:txBody>
      </p:sp>
      <p:pic>
        <p:nvPicPr>
          <p:cNvPr id="2" name="图片 23" descr="加载页面"/>
          <p:cNvPicPr>
            <a:picLocks noChangeAspect="1"/>
          </p:cNvPicPr>
          <p:nvPr/>
        </p:nvPicPr>
        <p:blipFill>
          <a:blip r:embed="rId1"/>
          <a:stretch>
            <a:fillRect/>
          </a:stretch>
        </p:blipFill>
        <p:spPr>
          <a:xfrm>
            <a:off x="2931160" y="1429068"/>
            <a:ext cx="2437130" cy="4319905"/>
          </a:xfrm>
          <a:prstGeom prst="rect">
            <a:avLst/>
          </a:prstGeom>
          <a:noFill/>
          <a:ln w="9525" cap="flat" cmpd="sng">
            <a:solidFill>
              <a:srgbClr val="00B0F0"/>
            </a:solidFill>
            <a:prstDash val="solid"/>
            <a:miter/>
            <a:headEnd type="none" w="med" len="med"/>
            <a:tailEnd type="none" w="med" len="med"/>
          </a:ln>
        </p:spPr>
      </p:pic>
      <p:pic>
        <p:nvPicPr>
          <p:cNvPr id="3" name="图片 223" descr="主页"/>
          <p:cNvPicPr>
            <a:picLocks noChangeAspect="1"/>
          </p:cNvPicPr>
          <p:nvPr/>
        </p:nvPicPr>
        <p:blipFill>
          <a:blip r:embed="rId2"/>
          <a:stretch>
            <a:fillRect/>
          </a:stretch>
        </p:blipFill>
        <p:spPr>
          <a:xfrm>
            <a:off x="6856730" y="1429385"/>
            <a:ext cx="2425700" cy="4319905"/>
          </a:xfrm>
          <a:prstGeom prst="rect">
            <a:avLst/>
          </a:prstGeom>
          <a:noFill/>
          <a:ln w="9525" cap="flat" cmpd="sng">
            <a:solidFill>
              <a:srgbClr val="00B0F0"/>
            </a:solidFill>
            <a:prstDash val="solid"/>
            <a:miter/>
            <a:headEnd type="none" w="med" len="med"/>
            <a:tailEnd type="none" w="med" len="med"/>
          </a:ln>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255" descr="主页 – 11"/>
          <p:cNvPicPr>
            <a:picLocks noChangeAspect="1"/>
          </p:cNvPicPr>
          <p:nvPr/>
        </p:nvPicPr>
        <p:blipFill>
          <a:blip r:embed="rId1"/>
          <a:stretch>
            <a:fillRect/>
          </a:stretch>
        </p:blipFill>
        <p:spPr>
          <a:xfrm>
            <a:off x="2931160" y="1269048"/>
            <a:ext cx="2437130" cy="4319905"/>
          </a:xfrm>
          <a:prstGeom prst="rect">
            <a:avLst/>
          </a:prstGeom>
          <a:noFill/>
          <a:ln w="9525" cap="flat" cmpd="sng">
            <a:solidFill>
              <a:srgbClr val="00B0F0"/>
            </a:solidFill>
            <a:prstDash val="solid"/>
            <a:miter/>
            <a:headEnd type="none" w="med" len="med"/>
            <a:tailEnd type="none" w="med" len="med"/>
          </a:ln>
        </p:spPr>
      </p:pic>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a:t>
            </a:r>
            <a:endParaRPr lang="zh-CN" altLang="en-US" sz="2800">
              <a:solidFill>
                <a:schemeClr val="bg1"/>
              </a:solidFill>
            </a:endParaRPr>
          </a:p>
        </p:txBody>
      </p:sp>
      <p:pic>
        <p:nvPicPr>
          <p:cNvPr id="4" name="图片 187" descr="输入搜索"/>
          <p:cNvPicPr>
            <a:picLocks noChangeAspect="1"/>
          </p:cNvPicPr>
          <p:nvPr/>
        </p:nvPicPr>
        <p:blipFill>
          <a:blip r:embed="rId2"/>
          <a:stretch>
            <a:fillRect/>
          </a:stretch>
        </p:blipFill>
        <p:spPr>
          <a:xfrm>
            <a:off x="6749415" y="1269365"/>
            <a:ext cx="2426694" cy="4320000"/>
          </a:xfrm>
          <a:prstGeom prst="rect">
            <a:avLst/>
          </a:prstGeom>
          <a:noFill/>
          <a:ln w="9525" cap="flat" cmpd="sng">
            <a:solidFill>
              <a:srgbClr val="00B0F0"/>
            </a:solidFill>
            <a:prstDash val="solid"/>
            <a:miter/>
            <a:headEnd type="none" w="med" len="med"/>
            <a:tailEnd type="none" w="med" len="med"/>
          </a:ln>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287" descr="BBS – 5"/>
          <p:cNvPicPr>
            <a:picLocks noChangeAspect="1"/>
          </p:cNvPicPr>
          <p:nvPr/>
        </p:nvPicPr>
        <p:blipFill>
          <a:blip r:embed="rId1"/>
          <a:stretch>
            <a:fillRect/>
          </a:stretch>
        </p:blipFill>
        <p:spPr>
          <a:xfrm>
            <a:off x="3007995" y="1170940"/>
            <a:ext cx="2426195" cy="4320000"/>
          </a:xfrm>
          <a:prstGeom prst="rect">
            <a:avLst/>
          </a:prstGeom>
          <a:noFill/>
          <a:ln w="9525" cap="flat" cmpd="sng">
            <a:solidFill>
              <a:srgbClr val="00B0F0"/>
            </a:solidFill>
            <a:prstDash val="solid"/>
            <a:miter/>
            <a:headEnd type="none" w="med" len="med"/>
            <a:tailEnd type="none" w="med" len="med"/>
          </a:ln>
        </p:spPr>
      </p:pic>
      <p:pic>
        <p:nvPicPr>
          <p:cNvPr id="2" name="图片 110" descr="个人空间 – 9"/>
          <p:cNvPicPr>
            <a:picLocks noChangeAspect="1"/>
          </p:cNvPicPr>
          <p:nvPr/>
        </p:nvPicPr>
        <p:blipFill>
          <a:blip r:embed="rId2"/>
          <a:stretch>
            <a:fillRect/>
          </a:stretch>
        </p:blipFill>
        <p:spPr>
          <a:xfrm>
            <a:off x="6696710" y="1170940"/>
            <a:ext cx="2426694" cy="4320000"/>
          </a:xfrm>
          <a:prstGeom prst="rect">
            <a:avLst/>
          </a:prstGeom>
          <a:noFill/>
          <a:ln w="9525" cap="flat" cmpd="sng">
            <a:solidFill>
              <a:srgbClr val="00B0F0"/>
            </a:solidFill>
            <a:prstDash val="solid"/>
            <a:miter/>
            <a:headEnd type="none" w="med" len="med"/>
            <a:tailEnd type="none" w="med" len="med"/>
          </a:ln>
        </p:spPr>
      </p:pic>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248245" y="2643948"/>
            <a:ext cx="5370143" cy="583565"/>
          </a:xfrm>
          <a:prstGeom prst="rect">
            <a:avLst/>
          </a:prstGeom>
          <a:noFill/>
        </p:spPr>
        <p:txBody>
          <a:bodyPr wrap="square" rtlCol="0">
            <a:spAutoFit/>
          </a:bodyPr>
          <a:lstStyle/>
          <a:p>
            <a:r>
              <a:rPr lang="en-US" altLang="zh-CN" sz="3200" b="1" spc="300" dirty="0">
                <a:latin typeface="华文细黑" panose="02010600040101010101" pitchFamily="2" charset="-122"/>
                <a:ea typeface="华文细黑" panose="02010600040101010101" pitchFamily="2" charset="-122"/>
              </a:rPr>
              <a:t>01. </a:t>
            </a:r>
            <a:r>
              <a:rPr lang="zh-CN" altLang="en-US" sz="3200" b="1" spc="300" dirty="0">
                <a:latin typeface="华文细黑" panose="02010600040101010101" pitchFamily="2" charset="-122"/>
                <a:ea typeface="华文细黑" panose="02010600040101010101" pitchFamily="2" charset="-122"/>
              </a:rPr>
              <a:t>愿景与范围</a:t>
            </a:r>
            <a:endParaRPr lang="zh-CN" altLang="en-US" sz="3200" b="1" spc="300" dirty="0">
              <a:latin typeface="华文细黑" panose="02010600040101010101" pitchFamily="2" charset="-122"/>
              <a:ea typeface="华文细黑" panose="02010600040101010101" pitchFamily="2" charset="-122"/>
            </a:endParaRPr>
          </a:p>
        </p:txBody>
      </p:sp>
      <p:sp>
        <p:nvSpPr>
          <p:cNvPr id="16" name="文本框 1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248245" y="3211631"/>
            <a:ext cx="5370143" cy="583565"/>
          </a:xfrm>
          <a:prstGeom prst="rect">
            <a:avLst/>
          </a:prstGeom>
          <a:noFill/>
        </p:spPr>
        <p:txBody>
          <a:bodyPr wrap="square" rtlCol="0">
            <a:spAutoFit/>
          </a:bodyPr>
          <a:lstStyle/>
          <a:p>
            <a:r>
              <a:rPr lang="en-US" altLang="zh-CN" sz="3200" b="1" spc="300" dirty="0">
                <a:latin typeface="华文细黑" panose="02010600040101010101" pitchFamily="2" charset="-122"/>
                <a:ea typeface="华文细黑" panose="02010600040101010101" pitchFamily="2" charset="-122"/>
              </a:rPr>
              <a:t>02. </a:t>
            </a:r>
            <a:r>
              <a:rPr lang="zh-CN" altLang="en-US" sz="3200" b="1" spc="300" dirty="0">
                <a:latin typeface="华文细黑" panose="02010600040101010101" pitchFamily="2" charset="-122"/>
                <a:ea typeface="华文细黑" panose="02010600040101010101" pitchFamily="2" charset="-122"/>
              </a:rPr>
              <a:t>用户群分类</a:t>
            </a:r>
            <a:endParaRPr lang="zh-CN" altLang="en-US" sz="3200" b="1" spc="300" dirty="0">
              <a:latin typeface="华文细黑" panose="02010600040101010101" pitchFamily="2" charset="-122"/>
              <a:ea typeface="华文细黑" panose="02010600040101010101" pitchFamily="2" charset="-122"/>
            </a:endParaRPr>
          </a:p>
        </p:txBody>
      </p:sp>
      <p:sp>
        <p:nvSpPr>
          <p:cNvPr id="18" name="文本框 17"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248245" y="3779314"/>
            <a:ext cx="5370143" cy="583565"/>
          </a:xfrm>
          <a:prstGeom prst="rect">
            <a:avLst/>
          </a:prstGeom>
          <a:noFill/>
        </p:spPr>
        <p:txBody>
          <a:bodyPr wrap="square" rtlCol="0">
            <a:spAutoFit/>
          </a:bodyPr>
          <a:lstStyle/>
          <a:p>
            <a:r>
              <a:rPr lang="en-US" altLang="zh-CN" sz="3200" b="1" spc="300" dirty="0">
                <a:latin typeface="华文细黑" panose="02010600040101010101" pitchFamily="2" charset="-122"/>
                <a:ea typeface="华文细黑" panose="02010600040101010101" pitchFamily="2" charset="-122"/>
              </a:rPr>
              <a:t>03. </a:t>
            </a:r>
            <a:r>
              <a:rPr lang="zh-CN" altLang="en-US" sz="3200" b="1" spc="300" dirty="0">
                <a:latin typeface="华文细黑" panose="02010600040101010101" pitchFamily="2" charset="-122"/>
                <a:ea typeface="华文细黑" panose="02010600040101010101" pitchFamily="2" charset="-122"/>
              </a:rPr>
              <a:t>界面原型</a:t>
            </a:r>
            <a:r>
              <a:rPr lang="en-US" altLang="zh-CN" sz="2800" spc="300" dirty="0">
                <a:latin typeface="华文细黑" panose="02010600040101010101" pitchFamily="2" charset="-122"/>
                <a:ea typeface="华文细黑" panose="02010600040101010101" pitchFamily="2" charset="-122"/>
              </a:rPr>
              <a:t> </a:t>
            </a:r>
            <a:endParaRPr lang="zh-CN" altLang="en-US" sz="2800" spc="300" dirty="0">
              <a:latin typeface="华文细黑" panose="02010600040101010101" pitchFamily="2" charset="-122"/>
              <a:ea typeface="华文细黑" panose="02010600040101010101" pitchFamily="2" charset="-122"/>
            </a:endParaRPr>
          </a:p>
        </p:txBody>
      </p:sp>
      <p:sp>
        <p:nvSpPr>
          <p:cNvPr id="20" name="文本框 19"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248245" y="4346996"/>
            <a:ext cx="5370143" cy="583565"/>
          </a:xfrm>
          <a:prstGeom prst="rect">
            <a:avLst/>
          </a:prstGeom>
          <a:noFill/>
        </p:spPr>
        <p:txBody>
          <a:bodyPr wrap="square" rtlCol="0">
            <a:spAutoFit/>
          </a:bodyPr>
          <a:lstStyle/>
          <a:p>
            <a:r>
              <a:rPr lang="en-US" altLang="zh-CN" sz="3200" b="1" spc="300" dirty="0">
                <a:latin typeface="华文细黑" panose="02010600040101010101" pitchFamily="2" charset="-122"/>
                <a:ea typeface="华文细黑" panose="02010600040101010101" pitchFamily="2" charset="-122"/>
              </a:rPr>
              <a:t>04. </a:t>
            </a:r>
            <a:r>
              <a:rPr lang="zh-CN" altLang="en-US" sz="3200" b="1" spc="300" dirty="0">
                <a:latin typeface="华文细黑" panose="02010600040101010101" pitchFamily="2" charset="-122"/>
                <a:ea typeface="华文细黑" panose="02010600040101010101" pitchFamily="2" charset="-122"/>
              </a:rPr>
              <a:t>用例文档</a:t>
            </a:r>
            <a:endParaRPr lang="zh-CN" altLang="en-US" sz="3200" b="1" spc="300" dirty="0">
              <a:latin typeface="华文细黑" panose="02010600040101010101" pitchFamily="2" charset="-122"/>
              <a:ea typeface="华文细黑" panose="02010600040101010101" pitchFamily="2" charset="-122"/>
            </a:endParaRPr>
          </a:p>
        </p:txBody>
      </p:sp>
      <p:sp>
        <p:nvSpPr>
          <p:cNvPr id="21" name="矩形 2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733977" y="5726225"/>
            <a:ext cx="402336" cy="40233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矩形 2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53547" y="5726225"/>
            <a:ext cx="1837933" cy="40233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496310" y="276532"/>
            <a:ext cx="2329545" cy="266288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文本框 3"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1790670" y="884698"/>
            <a:ext cx="3930450" cy="1446550"/>
          </a:xfrm>
          <a:prstGeom prst="rect">
            <a:avLst/>
          </a:prstGeom>
          <a:noFill/>
        </p:spPr>
        <p:txBody>
          <a:bodyPr wrap="square" rtlCol="0">
            <a:spAutoFit/>
          </a:bodyPr>
          <a:lstStyle/>
          <a:p>
            <a:pPr algn="dist"/>
            <a:r>
              <a:rPr lang="en-US" altLang="zh-CN" sz="8800" spc="300" dirty="0">
                <a:solidFill>
                  <a:schemeClr val="bg1"/>
                </a:solidFill>
                <a:latin typeface="华文细黑" panose="02010600040101010101" pitchFamily="2" charset="-122"/>
                <a:ea typeface="华文细黑" panose="02010600040101010101" pitchFamily="2" charset="-122"/>
              </a:rPr>
              <a:t>C</a:t>
            </a:r>
            <a:r>
              <a:rPr lang="en-US" altLang="zh-CN" sz="4000" spc="300" dirty="0">
                <a:latin typeface="华文细黑" panose="02010600040101010101" pitchFamily="2" charset="-122"/>
                <a:ea typeface="华文细黑" panose="02010600040101010101" pitchFamily="2" charset="-122"/>
              </a:rPr>
              <a:t>ONTENTS</a:t>
            </a:r>
            <a:endParaRPr lang="zh-CN" altLang="en-US" sz="4000" spc="300" dirty="0">
              <a:latin typeface="华文细黑" panose="02010600040101010101" pitchFamily="2" charset="-122"/>
              <a:ea typeface="华文细黑" panose="02010600040101010101" pitchFamily="2" charset="-122"/>
            </a:endParaRPr>
          </a:p>
        </p:txBody>
      </p:sp>
      <p:cxnSp>
        <p:nvCxnSpPr>
          <p:cNvPr id="12" name="直接连接符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248187" y="2331137"/>
            <a:ext cx="12852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262215" y="4917861"/>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05. </a:t>
            </a:r>
            <a:r>
              <a:rPr lang="zh-CN" altLang="en-US" sz="3200" b="1" spc="300" dirty="0">
                <a:latin typeface="华文细黑" panose="02010600040101010101" pitchFamily="2" charset="-122"/>
                <a:ea typeface="华文细黑" panose="02010600040101010101" pitchFamily="2" charset="-122"/>
              </a:rPr>
              <a:t>非功能需求</a:t>
            </a:r>
            <a:endParaRPr lang="zh-CN" altLang="en-US" sz="3200" b="1" spc="300" dirty="0">
              <a:latin typeface="华文细黑" panose="02010600040101010101" pitchFamily="2" charset="-122"/>
              <a:ea typeface="华文细黑" panose="02010600040101010101" pitchFamily="2" charset="-122"/>
            </a:endParaRPr>
          </a:p>
        </p:txBody>
      </p:sp>
      <p:sp>
        <p:nvSpPr>
          <p:cNvPr id="5" name="文本框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834090" y="2690303"/>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06. </a:t>
            </a:r>
            <a:r>
              <a:rPr lang="zh-CN" altLang="en-US" sz="3200" b="1" spc="300" dirty="0">
                <a:latin typeface="华文细黑" panose="02010600040101010101" pitchFamily="2" charset="-122"/>
                <a:ea typeface="华文细黑" panose="02010600040101010101" pitchFamily="2" charset="-122"/>
              </a:rPr>
              <a:t>需求优先级</a:t>
            </a:r>
            <a:endParaRPr lang="zh-CN" altLang="en-US" sz="3200" b="1" spc="300" dirty="0">
              <a:latin typeface="华文细黑" panose="02010600040101010101" pitchFamily="2" charset="-122"/>
              <a:ea typeface="华文细黑" panose="02010600040101010101" pitchFamily="2" charset="-122"/>
            </a:endParaRPr>
          </a:p>
        </p:txBody>
      </p:sp>
      <p:sp>
        <p:nvSpPr>
          <p:cNvPr id="6" name="文本框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834090" y="3257986"/>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07. </a:t>
            </a:r>
            <a:r>
              <a:rPr lang="zh-CN" altLang="en-US" sz="3200" b="1" spc="300" dirty="0">
                <a:latin typeface="华文细黑" panose="02010600040101010101" pitchFamily="2" charset="-122"/>
                <a:ea typeface="华文细黑" panose="02010600040101010101" pitchFamily="2" charset="-122"/>
              </a:rPr>
              <a:t>需求冲突处理</a:t>
            </a:r>
            <a:endParaRPr lang="zh-CN" altLang="en-US" sz="3200" b="1" spc="300" dirty="0">
              <a:latin typeface="华文细黑" panose="02010600040101010101" pitchFamily="2" charset="-122"/>
              <a:ea typeface="华文细黑" panose="02010600040101010101" pitchFamily="2" charset="-122"/>
            </a:endParaRPr>
          </a:p>
        </p:txBody>
      </p:sp>
      <p:sp>
        <p:nvSpPr>
          <p:cNvPr id="7" name="文本框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834090" y="3825669"/>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08. </a:t>
            </a:r>
            <a:r>
              <a:rPr lang="zh-CN" altLang="en-US" sz="3200" b="1" spc="300" dirty="0">
                <a:latin typeface="华文细黑" panose="02010600040101010101" pitchFamily="2" charset="-122"/>
                <a:ea typeface="华文细黑" panose="02010600040101010101" pitchFamily="2" charset="-122"/>
              </a:rPr>
              <a:t>数据字典</a:t>
            </a:r>
            <a:r>
              <a:rPr lang="en-US" altLang="zh-CN" sz="3200" b="1" spc="300" dirty="0">
                <a:latin typeface="华文细黑" panose="02010600040101010101" pitchFamily="2" charset="-122"/>
                <a:ea typeface="华文细黑" panose="02010600040101010101" pitchFamily="2" charset="-122"/>
              </a:rPr>
              <a:t>&amp;ER</a:t>
            </a:r>
            <a:r>
              <a:rPr lang="en-US" altLang="zh-CN" sz="2800" spc="300" dirty="0">
                <a:latin typeface="华文细黑" panose="02010600040101010101" pitchFamily="2" charset="-122"/>
                <a:ea typeface="华文细黑" panose="02010600040101010101" pitchFamily="2" charset="-122"/>
              </a:rPr>
              <a:t> </a:t>
            </a:r>
            <a:endParaRPr lang="zh-CN" altLang="en-US" sz="2800" spc="300" dirty="0">
              <a:latin typeface="华文细黑" panose="02010600040101010101" pitchFamily="2" charset="-122"/>
              <a:ea typeface="华文细黑" panose="02010600040101010101" pitchFamily="2" charset="-122"/>
            </a:endParaRPr>
          </a:p>
        </p:txBody>
      </p:sp>
      <p:sp>
        <p:nvSpPr>
          <p:cNvPr id="8" name="文本框 7"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834090" y="4393351"/>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09. </a:t>
            </a:r>
            <a:r>
              <a:rPr lang="zh-CN" altLang="en-US" sz="3200" b="1" spc="300" dirty="0">
                <a:latin typeface="华文细黑" panose="02010600040101010101" pitchFamily="2" charset="-122"/>
                <a:ea typeface="华文细黑" panose="02010600040101010101" pitchFamily="2" charset="-122"/>
              </a:rPr>
              <a:t>测试用例</a:t>
            </a:r>
            <a:endParaRPr lang="zh-CN" altLang="en-US" sz="3200" b="1" spc="300" dirty="0">
              <a:latin typeface="华文细黑" panose="02010600040101010101" pitchFamily="2" charset="-122"/>
              <a:ea typeface="华文细黑" panose="02010600040101010101" pitchFamily="2" charset="-122"/>
            </a:endParaRPr>
          </a:p>
        </p:txBody>
      </p:sp>
      <p:sp>
        <p:nvSpPr>
          <p:cNvPr id="9" name="文本框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848060" y="4964216"/>
            <a:ext cx="5370143" cy="583565"/>
          </a:xfrm>
          <a:prstGeom prst="rect">
            <a:avLst/>
          </a:prstGeom>
          <a:noFill/>
        </p:spPr>
        <p:txBody>
          <a:bodyPr wrap="square" rtlCol="0">
            <a:spAutoFit/>
          </a:bodyPr>
          <a:p>
            <a:r>
              <a:rPr lang="en-US" altLang="zh-CN" sz="3200" b="1" spc="300" dirty="0">
                <a:latin typeface="华文细黑" panose="02010600040101010101" pitchFamily="2" charset="-122"/>
                <a:ea typeface="华文细黑" panose="02010600040101010101" pitchFamily="2" charset="-122"/>
              </a:rPr>
              <a:t>10. </a:t>
            </a:r>
            <a:r>
              <a:rPr lang="zh-CN" altLang="en-US" sz="3200" b="1" spc="300" dirty="0">
                <a:latin typeface="华文细黑" panose="02010600040101010101" pitchFamily="2" charset="-122"/>
                <a:ea typeface="华文细黑" panose="02010600040101010101" pitchFamily="2" charset="-122"/>
              </a:rPr>
              <a:t>用户手册</a:t>
            </a:r>
            <a:endParaRPr lang="zh-CN" altLang="en-US" sz="3200" b="1" spc="3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60"/>
          <p:cNvPicPr>
            <a:picLocks noChangeAspect="1"/>
          </p:cNvPicPr>
          <p:nvPr/>
        </p:nvPicPr>
        <p:blipFill>
          <a:blip r:embed="rId1"/>
          <a:stretch>
            <a:fillRect/>
          </a:stretch>
        </p:blipFill>
        <p:spPr>
          <a:xfrm>
            <a:off x="2849563" y="1410970"/>
            <a:ext cx="2435022" cy="4320000"/>
          </a:xfrm>
          <a:prstGeom prst="rect">
            <a:avLst/>
          </a:prstGeom>
          <a:noFill/>
          <a:ln w="9525" cap="flat" cmpd="sng">
            <a:solidFill>
              <a:srgbClr val="00B0F0"/>
            </a:solidFill>
            <a:prstDash val="solid"/>
            <a:miter/>
            <a:headEnd type="none" w="med" len="med"/>
            <a:tailEnd type="none" w="med" len="med"/>
          </a:ln>
        </p:spPr>
      </p:pic>
      <p:pic>
        <p:nvPicPr>
          <p:cNvPr id="4" name="图片 145"/>
          <p:cNvPicPr>
            <a:picLocks noChangeAspect="1"/>
          </p:cNvPicPr>
          <p:nvPr/>
        </p:nvPicPr>
        <p:blipFill>
          <a:blip r:embed="rId2"/>
          <a:stretch>
            <a:fillRect/>
          </a:stretch>
        </p:blipFill>
        <p:spPr>
          <a:xfrm>
            <a:off x="6660198" y="1410970"/>
            <a:ext cx="2437200" cy="4323863"/>
          </a:xfrm>
          <a:prstGeom prst="rect">
            <a:avLst/>
          </a:prstGeom>
          <a:noFill/>
          <a:ln w="9525" cap="flat" cmpd="sng">
            <a:solidFill>
              <a:srgbClr val="00B0F0"/>
            </a:solidFill>
            <a:prstDash val="solid"/>
            <a:miter/>
            <a:headEnd type="none" w="med" len="med"/>
            <a:tailEnd type="none" w="med" len="med"/>
          </a:ln>
        </p:spPr>
      </p:pic>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界面原型</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04</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需求用例</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2147482623"/>
          <p:cNvGraphicFramePr>
            <a:graphicFrameLocks noChangeAspect="1"/>
          </p:cNvGraphicFramePr>
          <p:nvPr/>
        </p:nvGraphicFramePr>
        <p:xfrm>
          <a:off x="4488180" y="421640"/>
          <a:ext cx="3885565" cy="5955665"/>
        </p:xfrm>
        <a:graphic>
          <a:graphicData uri="http://schemas.openxmlformats.org/presentationml/2006/ole">
            <mc:AlternateContent xmlns:mc="http://schemas.openxmlformats.org/markup-compatibility/2006">
              <mc:Choice xmlns:v="urn:schemas-microsoft-com:vml" Requires="v">
                <p:oleObj spid="_x0000_s3076" name="" r:id="rId1" imgW="4065905" imgH="6231890" progId="Visio.Drawing.15">
                  <p:embed/>
                </p:oleObj>
              </mc:Choice>
              <mc:Fallback>
                <p:oleObj name="" r:id="rId1" imgW="4065905" imgH="6231890" progId="Visio.Drawing.15">
                  <p:embed/>
                  <p:pic>
                    <p:nvPicPr>
                      <p:cNvPr id="0" name="图片 3075"/>
                      <p:cNvPicPr/>
                      <p:nvPr/>
                    </p:nvPicPr>
                    <p:blipFill>
                      <a:blip r:embed="rId2"/>
                      <a:stretch>
                        <a:fillRect/>
                      </a:stretch>
                    </p:blipFill>
                    <p:spPr>
                      <a:xfrm>
                        <a:off x="4488180" y="421640"/>
                        <a:ext cx="3885565" cy="5955665"/>
                      </a:xfrm>
                      <a:prstGeom prst="rect">
                        <a:avLst/>
                      </a:prstGeom>
                      <a:noFill/>
                      <a:ln w="38100">
                        <a:noFill/>
                        <a:miter/>
                      </a:ln>
                    </p:spPr>
                  </p:pic>
                </p:oleObj>
              </mc:Fallback>
            </mc:AlternateContent>
          </a:graphicData>
        </a:graphic>
      </p:graphicFrame>
      <p:sp>
        <p:nvSpPr>
          <p:cNvPr id="3" name="圆角矩形 2"/>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顶层用例图</a:t>
            </a:r>
            <a:endParaRPr lang="zh-CN" altLang="en-US" sz="2800">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表格 3"/>
          <p:cNvGraphicFramePr/>
          <p:nvPr>
            <p:custDataLst>
              <p:tags r:id="rId1"/>
            </p:custDataLst>
          </p:nvPr>
        </p:nvGraphicFramePr>
        <p:xfrm>
          <a:off x="3541186" y="509778"/>
          <a:ext cx="5955665" cy="6028055"/>
        </p:xfrm>
        <a:graphic>
          <a:graphicData uri="http://schemas.openxmlformats.org/drawingml/2006/table">
            <a:tbl>
              <a:tblPr firstRow="1" bandRow="1">
                <a:tableStyleId>{5940675A-B579-460E-94D1-54222C63F5DA}</a:tableStyleId>
              </a:tblPr>
              <a:tblGrid>
                <a:gridCol w="1488440"/>
                <a:gridCol w="1488440"/>
                <a:gridCol w="1487805"/>
                <a:gridCol w="1490980"/>
              </a:tblGrid>
              <a:tr h="137160">
                <a:tc>
                  <a:txBody>
                    <a:bodyPr/>
                    <a:p>
                      <a:pPr indent="0">
                        <a:buNone/>
                      </a:pPr>
                      <a:r>
                        <a:rPr lang="en-US" sz="900" b="0">
                          <a:latin typeface="+mn-ea"/>
                          <a:cs typeface="+mn-ea"/>
                        </a:rPr>
                        <a:t>ID和名称</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mn-ea"/>
                        </a:rPr>
                        <a:t>UC-1：学习者注册</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0">
                          <a:latin typeface="+mn-ea"/>
                          <a:cs typeface="宋体" panose="02010600030101010101" pitchFamily="2" charset="-122"/>
                        </a:rPr>
                        <a:t>创建人：</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mn-ea"/>
                          <a:cs typeface="宋体" panose="02010600030101010101" pitchFamily="2" charset="-122"/>
                        </a:rPr>
                        <a:t>周南</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宋体" panose="02010600030101010101" pitchFamily="2" charset="-122"/>
                          <a:ea typeface="宋体" panose="02010600030101010101" pitchFamily="2" charset="-122"/>
                          <a:cs typeface="宋体" panose="02010600030101010101" pitchFamily="2" charset="-122"/>
                        </a:rPr>
                        <a:t>创建日期：</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宋体" panose="02010600030101010101" pitchFamily="2" charset="-122"/>
                          <a:ea typeface="宋体" panose="02010600030101010101" pitchFamily="2" charset="-122"/>
                          <a:cs typeface="宋体" panose="02010600030101010101" pitchFamily="2" charset="-122"/>
                        </a:rPr>
                        <a:t>2019/11/30</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7160">
                <a:tc>
                  <a:txBody>
                    <a:bodyPr/>
                    <a:p>
                      <a:pPr indent="0">
                        <a:buNone/>
                      </a:pPr>
                      <a:r>
                        <a:rPr lang="en-US" sz="900" b="0">
                          <a:latin typeface="+mn-ea"/>
                          <a:cs typeface="宋体" panose="02010600030101010101" pitchFamily="2" charset="-122"/>
                        </a:rPr>
                        <a:t>主要操作者：</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mn-ea"/>
                          <a:cs typeface="+mn-ea"/>
                        </a:rPr>
                        <a:t>PBCLS学习者</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宋体" panose="02010600030101010101" pitchFamily="2" charset="-122"/>
                          <a:ea typeface="宋体" panose="02010600030101010101" pitchFamily="2" charset="-122"/>
                          <a:cs typeface="宋体" panose="02010600030101010101" pitchFamily="2" charset="-122"/>
                        </a:rPr>
                        <a:t>次要操作者：</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宋体" panose="02010600030101010101" pitchFamily="2" charset="-122"/>
                          <a:ea typeface="宋体" panose="02010600030101010101" pitchFamily="2" charset="-122"/>
                          <a:cs typeface="宋体" panose="02010600030101010101" pitchFamily="2" charset="-122"/>
                        </a:rPr>
                        <a:t>PBCLS管理员</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7160">
                <a:tc>
                  <a:txBody>
                    <a:bodyPr/>
                    <a:p>
                      <a:pPr indent="0">
                        <a:buNone/>
                      </a:pPr>
                      <a:r>
                        <a:rPr lang="en-US" sz="900" b="0">
                          <a:latin typeface="+mn-ea"/>
                          <a:cs typeface="宋体" panose="02010600030101010101" pitchFamily="2" charset="-122"/>
                        </a:rPr>
                        <a:t>描述：</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宋体" panose="02010600030101010101" pitchFamily="2" charset="-122"/>
                        </a:rPr>
                        <a:t>学习者用户进行注册，以便登陆并使用系统功能。</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0">
                          <a:latin typeface="+mn-ea"/>
                          <a:cs typeface="宋体" panose="02010600030101010101" pitchFamily="2" charset="-122"/>
                        </a:rPr>
                        <a:t>触发器：</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宋体" panose="02010600030101010101" pitchFamily="2" charset="-122"/>
                        </a:rPr>
                        <a:t>学习者希望创建一个系统账号</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4320">
                <a:tc>
                  <a:txBody>
                    <a:bodyPr/>
                    <a:p>
                      <a:pPr indent="0">
                        <a:buNone/>
                      </a:pPr>
                      <a:r>
                        <a:rPr lang="en-US" sz="900" b="0">
                          <a:latin typeface="+mn-ea"/>
                          <a:cs typeface="宋体" panose="02010600030101010101" pitchFamily="2" charset="-122"/>
                        </a:rPr>
                        <a:t>前置条件：</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solidFill>
                            <a:srgbClr val="0070C0"/>
                          </a:solidFill>
                          <a:latin typeface="+mn-ea"/>
                          <a:cs typeface="+mn-ea"/>
                        </a:rPr>
                        <a:t>PRE-1</a:t>
                      </a:r>
                      <a:r>
                        <a:rPr lang="en-US" sz="900" b="0">
                          <a:latin typeface="+mn-ea"/>
                          <a:cs typeface="+mn-ea"/>
                        </a:rPr>
                        <a:t>：学习者已下载PBCLSapp</a:t>
                      </a:r>
                      <a:endParaRPr lang="en-US" sz="900" b="0">
                        <a:latin typeface="+mn-ea"/>
                        <a:cs typeface="+mn-ea"/>
                      </a:endParaRPr>
                    </a:p>
                    <a:p>
                      <a:pPr indent="0">
                        <a:buNone/>
                      </a:pPr>
                      <a:r>
                        <a:rPr lang="en-US" sz="900" b="0">
                          <a:solidFill>
                            <a:srgbClr val="0070C0"/>
                          </a:solidFill>
                          <a:latin typeface="+mn-ea"/>
                          <a:cs typeface="+mn-ea"/>
                        </a:rPr>
                        <a:t>PRE-2</a:t>
                      </a:r>
                      <a:r>
                        <a:rPr lang="en-US" sz="900" b="0">
                          <a:latin typeface="+mn-ea"/>
                          <a:cs typeface="+mn-ea"/>
                        </a:rPr>
                        <a:t>：学习者处在PBCLS登陆界面。</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48640">
                <a:tc>
                  <a:txBody>
                    <a:bodyPr/>
                    <a:p>
                      <a:pPr indent="0">
                        <a:buNone/>
                      </a:pPr>
                      <a:r>
                        <a:rPr lang="en-US" sz="900" b="0">
                          <a:latin typeface="+mn-ea"/>
                          <a:cs typeface="宋体" panose="02010600030101010101" pitchFamily="2" charset="-122"/>
                        </a:rPr>
                        <a:t>后置条件：</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solidFill>
                            <a:srgbClr val="00B050"/>
                          </a:solidFill>
                          <a:latin typeface="+mn-ea"/>
                          <a:cs typeface="+mn-ea"/>
                        </a:rPr>
                        <a:t>POST-1</a:t>
                      </a:r>
                      <a:r>
                        <a:rPr lang="en-US" sz="900" b="0">
                          <a:latin typeface="+mn-ea"/>
                          <a:cs typeface="+mn-ea"/>
                        </a:rPr>
                        <a:t>： 学习者输入的用户名，密码，邮箱，个人资料图片，用户身份存储进数据库用户表中。</a:t>
                      </a:r>
                      <a:endParaRPr lang="en-US" sz="900" b="0">
                        <a:latin typeface="+mn-ea"/>
                        <a:cs typeface="+mn-ea"/>
                      </a:endParaRPr>
                    </a:p>
                    <a:p>
                      <a:pPr indent="0">
                        <a:buNone/>
                      </a:pPr>
                      <a:r>
                        <a:rPr lang="en-US" sz="900" b="0">
                          <a:solidFill>
                            <a:srgbClr val="00B050"/>
                          </a:solidFill>
                          <a:latin typeface="+mn-ea"/>
                          <a:cs typeface="+mn-ea"/>
                        </a:rPr>
                        <a:t>POST-2</a:t>
                      </a:r>
                      <a:r>
                        <a:rPr lang="en-US" sz="900" b="0">
                          <a:latin typeface="+mn-ea"/>
                          <a:cs typeface="+mn-ea"/>
                        </a:rPr>
                        <a:t>：学习者账号注册成功</a:t>
                      </a:r>
                      <a:endParaRPr lang="en-US" sz="900" b="0">
                        <a:latin typeface="+mn-ea"/>
                        <a:cs typeface="+mn-ea"/>
                      </a:endParaRPr>
                    </a:p>
                    <a:p>
                      <a:pPr indent="0">
                        <a:buNone/>
                      </a:pPr>
                      <a:r>
                        <a:rPr lang="en-US" sz="900" b="0">
                          <a:solidFill>
                            <a:srgbClr val="00B050"/>
                          </a:solidFill>
                          <a:effectLst/>
                          <a:latin typeface="+mn-ea"/>
                          <a:cs typeface="+mn-ea"/>
                        </a:rPr>
                        <a:t>POST-3</a:t>
                      </a:r>
                      <a:r>
                        <a:rPr lang="en-US" sz="900" b="0">
                          <a:latin typeface="+mn-ea"/>
                          <a:cs typeface="+mn-ea"/>
                        </a:rPr>
                        <a:t>：自动登陆PBCLS系统</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822960">
                <a:tc>
                  <a:txBody>
                    <a:bodyPr/>
                    <a:p>
                      <a:pPr indent="0">
                        <a:buNone/>
                      </a:pPr>
                      <a:r>
                        <a:rPr lang="en-US" sz="900" b="0">
                          <a:latin typeface="+mn-ea"/>
                          <a:cs typeface="宋体" panose="02010600030101010101" pitchFamily="2" charset="-122"/>
                        </a:rPr>
                        <a:t>一般性流程：</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1">
                          <a:solidFill>
                            <a:srgbClr val="FFC000"/>
                          </a:solidFill>
                          <a:latin typeface="+mn-ea"/>
                          <a:cs typeface="+mn-ea"/>
                        </a:rPr>
                        <a:t>1.0学习者账号注册</a:t>
                      </a:r>
                      <a:endParaRPr lang="en-US" sz="900" b="1">
                        <a:latin typeface="+mn-ea"/>
                        <a:cs typeface="+mn-ea"/>
                      </a:endParaRPr>
                    </a:p>
                    <a:p>
                      <a:pPr indent="0">
                        <a:buNone/>
                      </a:pPr>
                      <a:r>
                        <a:rPr lang="en-US" sz="900" b="0">
                          <a:latin typeface="+mn-ea"/>
                          <a:cs typeface="+mn-ea"/>
                        </a:rPr>
                        <a:t>1.学习者进入登录界面。</a:t>
                      </a:r>
                      <a:endParaRPr lang="en-US" sz="900" b="0">
                        <a:latin typeface="+mn-ea"/>
                        <a:cs typeface="+mn-ea"/>
                      </a:endParaRPr>
                    </a:p>
                    <a:p>
                      <a:pPr indent="0">
                        <a:buNone/>
                      </a:pPr>
                      <a:r>
                        <a:rPr lang="en-US" sz="900" b="0">
                          <a:latin typeface="+mn-ea"/>
                          <a:cs typeface="+mn-ea"/>
                        </a:rPr>
                        <a:t>2.点击立即注册按钮。</a:t>
                      </a:r>
                      <a:endParaRPr lang="en-US" sz="900" b="0">
                        <a:latin typeface="+mn-ea"/>
                        <a:cs typeface="+mn-ea"/>
                      </a:endParaRPr>
                    </a:p>
                    <a:p>
                      <a:pPr indent="0">
                        <a:buNone/>
                      </a:pPr>
                      <a:r>
                        <a:rPr lang="en-US" sz="900" b="0">
                          <a:latin typeface="+mn-ea"/>
                          <a:cs typeface="+mn-ea"/>
                        </a:rPr>
                        <a:t>3.填写用户名，密码，邮箱，获取邮箱验证码，个人资料图片，选择身份；</a:t>
                      </a:r>
                      <a:endParaRPr lang="en-US" sz="900" b="0">
                        <a:latin typeface="+mn-ea"/>
                        <a:cs typeface="+mn-ea"/>
                      </a:endParaRPr>
                    </a:p>
                    <a:p>
                      <a:pPr indent="0">
                        <a:buNone/>
                      </a:pPr>
                      <a:r>
                        <a:rPr lang="en-US" sz="900" b="0">
                          <a:latin typeface="+mn-ea"/>
                          <a:cs typeface="+mn-ea"/>
                        </a:rPr>
                        <a:t>4.点击注册界面的注册按钮。</a:t>
                      </a:r>
                      <a:endParaRPr lang="en-US" sz="900" b="0">
                        <a:latin typeface="+mn-ea"/>
                        <a:cs typeface="+mn-ea"/>
                      </a:endParaRPr>
                    </a:p>
                    <a:p>
                      <a:pPr indent="0">
                        <a:buNone/>
                      </a:pPr>
                      <a:r>
                        <a:rPr lang="en-US" sz="900" b="0">
                          <a:latin typeface="+mn-ea"/>
                          <a:cs typeface="+mn-ea"/>
                        </a:rPr>
                        <a:t>5.以当前注册的账号身份自动进入PBCLS系统。</a:t>
                      </a:r>
                      <a:endParaRPr lang="en-US" altLang="en-US" sz="900" b="1">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0">
                          <a:latin typeface="+mn-ea"/>
                          <a:cs typeface="宋体" panose="02010600030101010101" pitchFamily="2" charset="-122"/>
                        </a:rPr>
                        <a:t>选择性流程：</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宋体" panose="02010600030101010101" pitchFamily="2" charset="-122"/>
                        </a:rPr>
                        <a:t>无</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010535">
                <a:tc>
                  <a:txBody>
                    <a:bodyPr/>
                    <a:p>
                      <a:pPr indent="0">
                        <a:buNone/>
                      </a:pPr>
                      <a:r>
                        <a:rPr lang="en-US" sz="900" b="0">
                          <a:latin typeface="+mn-ea"/>
                          <a:cs typeface="宋体" panose="02010600030101010101" pitchFamily="2" charset="-122"/>
                        </a:rPr>
                        <a:t>异常：</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1">
                          <a:solidFill>
                            <a:srgbClr val="C95553"/>
                          </a:solidFill>
                          <a:latin typeface="+mn-ea"/>
                          <a:cs typeface="+mn-ea"/>
                        </a:rPr>
                        <a:t>1.0E1 当前注册账号已存在</a:t>
                      </a:r>
                      <a:endParaRPr lang="en-US" sz="900" b="1">
                        <a:latin typeface="+mn-ea"/>
                        <a:cs typeface="+mn-ea"/>
                      </a:endParaRPr>
                    </a:p>
                    <a:p>
                      <a:pPr indent="0">
                        <a:buNone/>
                      </a:pPr>
                      <a:r>
                        <a:rPr lang="en-US" sz="900" b="0">
                          <a:latin typeface="+mn-ea"/>
                          <a:cs typeface="+mn-ea"/>
                        </a:rPr>
                        <a:t>1.  PBCLS系统提示：</a:t>
                      </a:r>
                      <a:r>
                        <a:rPr lang="en-US" sz="900" b="0" u="sng">
                          <a:solidFill>
                            <a:srgbClr val="000000"/>
                          </a:solidFill>
                          <a:latin typeface="+mn-ea"/>
                          <a:cs typeface="+mn-ea"/>
                        </a:rPr>
                        <a:t>该用户名已存在</a:t>
                      </a:r>
                      <a:r>
                        <a:rPr lang="en-US" sz="900" b="0">
                          <a:latin typeface="+mn-ea"/>
                          <a:cs typeface="+mn-ea"/>
                        </a:rPr>
                        <a:t>。</a:t>
                      </a:r>
                      <a:endParaRPr lang="en-US" sz="900" b="0">
                        <a:latin typeface="+mn-ea"/>
                        <a:cs typeface="+mn-ea"/>
                      </a:endParaRPr>
                    </a:p>
                    <a:p>
                      <a:pPr indent="0">
                        <a:buNone/>
                      </a:pPr>
                      <a:r>
                        <a:rPr lang="en-US" sz="900" b="0">
                          <a:latin typeface="+mn-ea"/>
                          <a:cs typeface="+mn-ea"/>
                        </a:rPr>
                        <a:t>a. 如果学习者取消注册过程则退出注册界面。</a:t>
                      </a:r>
                      <a:endParaRPr lang="en-US" sz="900" b="0">
                        <a:latin typeface="+mn-ea"/>
                        <a:cs typeface="+mn-ea"/>
                      </a:endParaRPr>
                    </a:p>
                    <a:p>
                      <a:pPr indent="0">
                        <a:buNone/>
                      </a:pPr>
                      <a:r>
                        <a:rPr lang="en-US" sz="900" b="0">
                          <a:latin typeface="+mn-ea"/>
                          <a:cs typeface="+mn-ea"/>
                        </a:rPr>
                        <a:t>b. 如果学习者选择再次点击注册界面注册按钮则继续提示用户名已存在。</a:t>
                      </a:r>
                      <a:endParaRPr lang="en-US" sz="900" b="0">
                        <a:latin typeface="+mn-ea"/>
                        <a:cs typeface="+mn-ea"/>
                      </a:endParaRPr>
                    </a:p>
                    <a:p>
                      <a:pPr indent="0">
                        <a:buNone/>
                      </a:pPr>
                      <a:r>
                        <a:rPr lang="en-US" sz="900" b="1">
                          <a:solidFill>
                            <a:srgbClr val="C95553"/>
                          </a:solidFill>
                          <a:latin typeface="+mn-ea"/>
                          <a:cs typeface="+mn-ea"/>
                        </a:rPr>
                        <a:t>1.0E2 用户名长度不在6-24个字符间</a:t>
                      </a:r>
                      <a:endParaRPr lang="en-US" sz="900" b="1">
                        <a:latin typeface="+mn-ea"/>
                        <a:cs typeface="+mn-ea"/>
                      </a:endParaRPr>
                    </a:p>
                    <a:p>
                      <a:pPr indent="0">
                        <a:buNone/>
                      </a:pPr>
                      <a:r>
                        <a:rPr lang="en-US" sz="900" b="0">
                          <a:latin typeface="+mn-ea"/>
                          <a:cs typeface="+mn-ea"/>
                        </a:rPr>
                        <a:t>1.  PBCLS系统提示：</a:t>
                      </a:r>
                      <a:r>
                        <a:rPr lang="en-US" sz="900" b="0" u="sng">
                          <a:latin typeface="+mn-ea"/>
                          <a:cs typeface="+mn-ea"/>
                        </a:rPr>
                        <a:t>用户账号应在6-24个字符之间</a:t>
                      </a:r>
                      <a:r>
                        <a:rPr lang="en-US" sz="900" b="0">
                          <a:latin typeface="+mn-ea"/>
                          <a:cs typeface="+mn-ea"/>
                        </a:rPr>
                        <a:t>。</a:t>
                      </a:r>
                      <a:endParaRPr lang="en-US" sz="900" b="0">
                        <a:latin typeface="+mn-ea"/>
                        <a:cs typeface="+mn-ea"/>
                      </a:endParaRPr>
                    </a:p>
                    <a:p>
                      <a:pPr indent="0">
                        <a:buNone/>
                      </a:pPr>
                      <a:r>
                        <a:rPr lang="en-US" sz="900" b="0">
                          <a:latin typeface="+mn-ea"/>
                          <a:cs typeface="+mn-ea"/>
                        </a:rPr>
                        <a:t>a.  如果学习者取消注册过程则退出注册界面。</a:t>
                      </a:r>
                      <a:endParaRPr lang="en-US" sz="900" b="0">
                        <a:latin typeface="+mn-ea"/>
                        <a:cs typeface="+mn-ea"/>
                      </a:endParaRPr>
                    </a:p>
                    <a:p>
                      <a:pPr indent="0">
                        <a:buNone/>
                      </a:pPr>
                      <a:r>
                        <a:rPr lang="en-US" sz="900" b="0">
                          <a:latin typeface="+mn-ea"/>
                          <a:cs typeface="+mn-ea"/>
                        </a:rPr>
                        <a:t>b.  如果学习者选择再次点击注册界面注册按钮则继续提示账号应在6-24个字符之间。</a:t>
                      </a:r>
                      <a:endParaRPr lang="en-US" sz="900" b="0">
                        <a:latin typeface="+mn-ea"/>
                        <a:cs typeface="+mn-ea"/>
                      </a:endParaRPr>
                    </a:p>
                    <a:p>
                      <a:pPr indent="0">
                        <a:buNone/>
                      </a:pPr>
                      <a:r>
                        <a:rPr lang="en-US" sz="900" b="1">
                          <a:solidFill>
                            <a:srgbClr val="C95553"/>
                          </a:solidFill>
                          <a:latin typeface="+mn-ea"/>
                          <a:cs typeface="+mn-ea"/>
                        </a:rPr>
                        <a:t>1.0E3 密码长度不在6-24个字符间</a:t>
                      </a:r>
                      <a:endParaRPr lang="en-US" sz="900" b="1">
                        <a:latin typeface="+mn-ea"/>
                        <a:cs typeface="+mn-ea"/>
                      </a:endParaRPr>
                    </a:p>
                    <a:p>
                      <a:pPr indent="0">
                        <a:buNone/>
                      </a:pPr>
                      <a:r>
                        <a:rPr lang="en-US" sz="900" b="0">
                          <a:latin typeface="+mn-ea"/>
                          <a:cs typeface="+mn-ea"/>
                        </a:rPr>
                        <a:t>1.  PBCLS系统提示：</a:t>
                      </a:r>
                      <a:r>
                        <a:rPr lang="en-US" sz="900" b="0" u="sng">
                          <a:latin typeface="+mn-ea"/>
                          <a:cs typeface="+mn-ea"/>
                        </a:rPr>
                        <a:t>密码应在6-24个字符之间</a:t>
                      </a:r>
                      <a:r>
                        <a:rPr lang="en-US" sz="900" b="0">
                          <a:latin typeface="+mn-ea"/>
                          <a:cs typeface="+mn-ea"/>
                        </a:rPr>
                        <a:t>。</a:t>
                      </a:r>
                      <a:endParaRPr lang="en-US" sz="900" b="0">
                        <a:latin typeface="+mn-ea"/>
                        <a:cs typeface="+mn-ea"/>
                      </a:endParaRPr>
                    </a:p>
                    <a:p>
                      <a:pPr indent="0">
                        <a:buNone/>
                      </a:pPr>
                      <a:r>
                        <a:rPr lang="en-US" sz="900" b="0">
                          <a:latin typeface="+mn-ea"/>
                          <a:cs typeface="+mn-ea"/>
                        </a:rPr>
                        <a:t>a.  如果学习者取消注册过程则退出注册界面。</a:t>
                      </a:r>
                      <a:endParaRPr lang="en-US" sz="900" b="0">
                        <a:latin typeface="+mn-ea"/>
                        <a:cs typeface="+mn-ea"/>
                      </a:endParaRPr>
                    </a:p>
                    <a:p>
                      <a:pPr indent="0">
                        <a:buNone/>
                      </a:pPr>
                      <a:r>
                        <a:rPr lang="en-US" sz="900" b="0">
                          <a:latin typeface="+mn-ea"/>
                          <a:cs typeface="+mn-ea"/>
                        </a:rPr>
                        <a:t>b.  如果学习者选择再次点击注册界面注册按钮则继续提示学习者密码应在6-24个字符之间。</a:t>
                      </a:r>
                      <a:endParaRPr lang="en-US" sz="900" b="0">
                        <a:latin typeface="+mn-ea"/>
                        <a:cs typeface="+mn-ea"/>
                      </a:endParaRPr>
                    </a:p>
                    <a:p>
                      <a:pPr indent="0">
                        <a:buNone/>
                      </a:pPr>
                      <a:r>
                        <a:rPr lang="en-US" sz="900" b="1">
                          <a:solidFill>
                            <a:srgbClr val="C95553"/>
                          </a:solidFill>
                          <a:latin typeface="+mn-ea"/>
                          <a:cs typeface="+mn-ea"/>
                        </a:rPr>
                        <a:t>1.0E4 邮箱验证码错误</a:t>
                      </a:r>
                      <a:endParaRPr lang="en-US" sz="900" b="1">
                        <a:latin typeface="+mn-ea"/>
                        <a:cs typeface="+mn-ea"/>
                      </a:endParaRPr>
                    </a:p>
                    <a:p>
                      <a:pPr indent="0">
                        <a:buNone/>
                      </a:pPr>
                      <a:r>
                        <a:rPr lang="en-US" sz="900" b="0">
                          <a:latin typeface="+mn-ea"/>
                          <a:cs typeface="+mn-ea"/>
                        </a:rPr>
                        <a:t>1.  PBCLS系统提示：</a:t>
                      </a:r>
                      <a:r>
                        <a:rPr lang="en-US" sz="900" b="0" u="sng">
                          <a:latin typeface="+mn-ea"/>
                          <a:cs typeface="+mn-ea"/>
                        </a:rPr>
                        <a:t>邮箱验证码错误</a:t>
                      </a:r>
                      <a:r>
                        <a:rPr lang="en-US" sz="900" b="0">
                          <a:latin typeface="+mn-ea"/>
                          <a:cs typeface="+mn-ea"/>
                        </a:rPr>
                        <a:t>。</a:t>
                      </a:r>
                      <a:endParaRPr lang="en-US" sz="900" b="0">
                        <a:latin typeface="+mn-ea"/>
                        <a:cs typeface="+mn-ea"/>
                      </a:endParaRPr>
                    </a:p>
                    <a:p>
                      <a:pPr indent="0">
                        <a:buNone/>
                      </a:pPr>
                      <a:r>
                        <a:rPr lang="en-US" sz="900" b="0">
                          <a:latin typeface="+mn-ea"/>
                          <a:cs typeface="+mn-ea"/>
                        </a:rPr>
                        <a:t>a.  如果学习者取消注册过程则退出注册界面。</a:t>
                      </a:r>
                      <a:endParaRPr lang="en-US" sz="900" b="0">
                        <a:latin typeface="+mn-ea"/>
                        <a:cs typeface="+mn-ea"/>
                      </a:endParaRPr>
                    </a:p>
                    <a:p>
                      <a:pPr indent="0">
                        <a:buNone/>
                      </a:pPr>
                      <a:r>
                        <a:rPr lang="en-US" sz="900" b="0">
                          <a:latin typeface="+mn-ea"/>
                          <a:cs typeface="+mn-ea"/>
                        </a:rPr>
                        <a:t>b.  如果学习者选择重新发送邮箱验证码，系统将重新发送邮箱验证码</a:t>
                      </a:r>
                      <a:endParaRPr lang="en-US" sz="900" b="0">
                        <a:latin typeface="+mn-ea"/>
                        <a:cs typeface="+mn-ea"/>
                      </a:endParaRPr>
                    </a:p>
                    <a:p>
                      <a:pPr indent="0">
                        <a:buNone/>
                      </a:pPr>
                      <a:r>
                        <a:rPr lang="en-US" sz="900" b="1">
                          <a:solidFill>
                            <a:srgbClr val="C95553"/>
                          </a:solidFill>
                          <a:latin typeface="+mn-ea"/>
                          <a:cs typeface="+mn-ea"/>
                        </a:rPr>
                        <a:t>1.0E5 邮箱格式错误</a:t>
                      </a:r>
                      <a:endParaRPr lang="en-US" sz="900" b="1">
                        <a:latin typeface="+mn-ea"/>
                        <a:cs typeface="+mn-ea"/>
                      </a:endParaRPr>
                    </a:p>
                    <a:p>
                      <a:pPr indent="0">
                        <a:buNone/>
                      </a:pPr>
                      <a:r>
                        <a:rPr lang="en-US" sz="900" b="0">
                          <a:latin typeface="+mn-ea"/>
                          <a:cs typeface="+mn-ea"/>
                        </a:rPr>
                        <a:t>1.  PBCLS系统提示：</a:t>
                      </a:r>
                      <a:r>
                        <a:rPr lang="en-US" sz="900" b="0" u="sng">
                          <a:latin typeface="+mn-ea"/>
                          <a:cs typeface="+mn-ea"/>
                        </a:rPr>
                        <a:t>输入的邮箱格式有误</a:t>
                      </a:r>
                      <a:r>
                        <a:rPr lang="en-US" sz="900" b="0">
                          <a:latin typeface="+mn-ea"/>
                          <a:cs typeface="+mn-ea"/>
                        </a:rPr>
                        <a:t>。</a:t>
                      </a:r>
                      <a:endParaRPr lang="en-US" sz="900" b="0">
                        <a:latin typeface="+mn-ea"/>
                        <a:cs typeface="+mn-ea"/>
                      </a:endParaRPr>
                    </a:p>
                    <a:p>
                      <a:pPr indent="0">
                        <a:buNone/>
                      </a:pPr>
                      <a:r>
                        <a:rPr lang="en-US" sz="900" b="0">
                          <a:latin typeface="+mn-ea"/>
                          <a:cs typeface="+mn-ea"/>
                        </a:rPr>
                        <a:t>a.  如果学习者取消注册过程则退出注册界面。</a:t>
                      </a:r>
                      <a:endParaRPr lang="en-US" sz="900" b="0">
                        <a:latin typeface="+mn-ea"/>
                        <a:cs typeface="+mn-ea"/>
                      </a:endParaRPr>
                    </a:p>
                    <a:p>
                      <a:pPr indent="0">
                        <a:buNone/>
                      </a:pPr>
                      <a:r>
                        <a:rPr lang="en-US" sz="900" b="0">
                          <a:latin typeface="+mn-ea"/>
                          <a:cs typeface="+mn-ea"/>
                        </a:rPr>
                        <a:t>b.  如果学习者选择再次点击注册界面注册按钮则继续提示输入的邮箱格式有误。</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0">
                          <a:latin typeface="+mn-ea"/>
                          <a:cs typeface="宋体" panose="02010600030101010101" pitchFamily="2" charset="-122"/>
                        </a:rPr>
                        <a:t>优先级：</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宋体" panose="02010600030101010101" pitchFamily="2" charset="-122"/>
                        </a:rPr>
                        <a:t>高</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0">
                          <a:latin typeface="+mn-ea"/>
                          <a:cs typeface="宋体" panose="02010600030101010101" pitchFamily="2" charset="-122"/>
                        </a:rPr>
                        <a:t>使用频率：</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mn-ea"/>
                        </a:rPr>
                        <a:t>软件初期发布期高频使用，尔后每日约20人使用该功能。</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0">
                          <a:latin typeface="+mn-ea"/>
                          <a:cs typeface="宋体" panose="02010600030101010101" pitchFamily="2" charset="-122"/>
                        </a:rPr>
                        <a:t>业务规则：</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mn-ea"/>
                        </a:rPr>
                        <a:t>BR-1至BR-5规定了注册要求。</a:t>
                      </a:r>
                      <a:endParaRPr lang="en-US" altLang="en-US" sz="900" b="0">
                        <a:latin typeface="+mn-ea"/>
                        <a:cs typeface="+mn-ea"/>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37160">
                <a:tc>
                  <a:txBody>
                    <a:bodyPr/>
                    <a:p>
                      <a:pPr indent="0">
                        <a:buNone/>
                      </a:pPr>
                      <a:r>
                        <a:rPr lang="en-US" sz="900" b="0">
                          <a:latin typeface="+mn-ea"/>
                          <a:cs typeface="宋体" panose="02010600030101010101" pitchFamily="2" charset="-122"/>
                        </a:rPr>
                        <a:t>其他信息：</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900" b="0">
                          <a:latin typeface="+mn-ea"/>
                          <a:cs typeface="宋体" panose="02010600030101010101" pitchFamily="2" charset="-122"/>
                        </a:rPr>
                        <a:t>TBD</a:t>
                      </a:r>
                      <a:endParaRPr lang="en-US" altLang="en-US" sz="900" b="0">
                        <a:latin typeface="+mn-ea"/>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用例描述</a:t>
            </a:r>
            <a:endParaRPr lang="zh-CN" altLang="en-US" sz="2800">
              <a:solidFill>
                <a:schemeClr val="bg1"/>
              </a:solidFill>
            </a:endParaRPr>
          </a:p>
        </p:txBody>
      </p:sp>
      <p:sp>
        <p:nvSpPr>
          <p:cNvPr id="92" name="圆角矩形 21"/>
          <p:cNvSpPr>
            <a:spLocks noChangeAspect="1" noChangeArrowheads="1"/>
          </p:cNvSpPr>
          <p:nvPr/>
        </p:nvSpPr>
        <p:spPr bwMode="auto">
          <a:xfrm>
            <a:off x="719455" y="1992630"/>
            <a:ext cx="2212340" cy="239776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93" name="任意多边形 22"/>
          <p:cNvSpPr>
            <a:spLocks noChangeArrowheads="1"/>
          </p:cNvSpPr>
          <p:nvPr/>
        </p:nvSpPr>
        <p:spPr bwMode="auto">
          <a:xfrm>
            <a:off x="1071880" y="1922780"/>
            <a:ext cx="163513" cy="68263"/>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94" name="任意多边形 23"/>
          <p:cNvSpPr>
            <a:spLocks noChangeArrowheads="1"/>
          </p:cNvSpPr>
          <p:nvPr/>
        </p:nvSpPr>
        <p:spPr bwMode="auto">
          <a:xfrm>
            <a:off x="2454593" y="1922780"/>
            <a:ext cx="155575" cy="68263"/>
          </a:xfrm>
          <a:custGeom>
            <a:avLst/>
            <a:gdLst>
              <a:gd name="T0" fmla="*/ 1534 w 318081"/>
              <a:gd name="T1" fmla="*/ 0 h 130555"/>
              <a:gd name="T2" fmla="*/ 1822 w 318081"/>
              <a:gd name="T3" fmla="*/ 0 h 130555"/>
              <a:gd name="T4" fmla="*/ 2212 w 318081"/>
              <a:gd name="T5" fmla="*/ 96 h 130555"/>
              <a:gd name="T6" fmla="*/ 3332 w 318081"/>
              <a:gd name="T7" fmla="*/ 1756 h 130555"/>
              <a:gd name="T8" fmla="*/ 3356 w 318081"/>
              <a:gd name="T9" fmla="*/ 1954 h 130555"/>
              <a:gd name="T10" fmla="*/ 0 w 318081"/>
              <a:gd name="T11" fmla="*/ 1954 h 130555"/>
              <a:gd name="T12" fmla="*/ 24 w 318081"/>
              <a:gd name="T13" fmla="*/ 1756 h 130555"/>
              <a:gd name="T14" fmla="*/ 1145 w 318081"/>
              <a:gd name="T15" fmla="*/ 96 h 130555"/>
              <a:gd name="T16" fmla="*/ 0 60000 65536"/>
              <a:gd name="T17" fmla="*/ 0 60000 65536"/>
              <a:gd name="T18" fmla="*/ 0 60000 65536"/>
              <a:gd name="T19" fmla="*/ 0 60000 65536"/>
              <a:gd name="T20" fmla="*/ 0 60000 65536"/>
              <a:gd name="T21" fmla="*/ 0 60000 65536"/>
              <a:gd name="T22" fmla="*/ 0 60000 65536"/>
              <a:gd name="T23" fmla="*/ 0 60000 65536"/>
              <a:gd name="T24" fmla="*/ 0 w 318081"/>
              <a:gd name="T25" fmla="*/ 0 h 130555"/>
              <a:gd name="T26" fmla="*/ 318081 w 318081"/>
              <a:gd name="T27" fmla="*/ 130555 h 1305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081" h="130555">
                <a:moveTo>
                  <a:pt x="145370" y="0"/>
                </a:moveTo>
                <a:lnTo>
                  <a:pt x="172710" y="0"/>
                </a:lnTo>
                <a:lnTo>
                  <a:pt x="209618" y="6428"/>
                </a:lnTo>
                <a:cubicBezTo>
                  <a:pt x="257550" y="23604"/>
                  <a:pt x="296392" y="64548"/>
                  <a:pt x="315757" y="117294"/>
                </a:cubicBezTo>
                <a:lnTo>
                  <a:pt x="318081" y="130555"/>
                </a:lnTo>
                <a:lnTo>
                  <a:pt x="0" y="130555"/>
                </a:lnTo>
                <a:lnTo>
                  <a:pt x="2324" y="117294"/>
                </a:lnTo>
                <a:cubicBezTo>
                  <a:pt x="21689" y="64548"/>
                  <a:pt x="60531" y="23604"/>
                  <a:pt x="108463" y="6428"/>
                </a:cubicBezTo>
                <a:lnTo>
                  <a:pt x="145370"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95" name="任意多边形 24"/>
          <p:cNvSpPr>
            <a:spLocks noChangeArrowheads="1"/>
          </p:cNvSpPr>
          <p:nvPr/>
        </p:nvSpPr>
        <p:spPr bwMode="auto">
          <a:xfrm>
            <a:off x="1152843" y="1922780"/>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890905" y="2376805"/>
            <a:ext cx="1951355" cy="184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60" tIns="44230" rIns="88460" bIns="4423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a:solidFill>
                  <a:srgbClr val="666666"/>
                </a:solidFill>
                <a:latin typeface="Century Gothic" panose="020B0502020202020204" pitchFamily="34" charset="0"/>
              </a:rPr>
              <a:t>指导者用例数：</a:t>
            </a:r>
            <a:r>
              <a:rPr lang="en-US" altLang="zh-CN" sz="1600">
                <a:solidFill>
                  <a:srgbClr val="666666"/>
                </a:solidFill>
                <a:latin typeface="Century Gothic" panose="020B0502020202020204" pitchFamily="34" charset="0"/>
              </a:rPr>
              <a:t>66</a:t>
            </a:r>
            <a:endParaRPr lang="zh-CN" altLang="en-US"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学习者用例数：</a:t>
            </a:r>
            <a:r>
              <a:rPr lang="en-US" altLang="zh-CN" sz="1600">
                <a:solidFill>
                  <a:srgbClr val="666666"/>
                </a:solidFill>
                <a:latin typeface="Century Gothic" panose="020B0502020202020204" pitchFamily="34" charset="0"/>
              </a:rPr>
              <a:t>67</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管理员用例数：</a:t>
            </a:r>
            <a:r>
              <a:rPr lang="en-US" altLang="zh-CN" sz="1600">
                <a:solidFill>
                  <a:srgbClr val="666666"/>
                </a:solidFill>
                <a:latin typeface="Century Gothic" panose="020B0502020202020204" pitchFamily="34" charset="0"/>
              </a:rPr>
              <a:t>38</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总计：</a:t>
            </a:r>
            <a:r>
              <a:rPr lang="en-US" altLang="zh-CN" sz="1600">
                <a:solidFill>
                  <a:srgbClr val="666666"/>
                </a:solidFill>
                <a:latin typeface="Century Gothic" panose="020B0502020202020204" pitchFamily="34" charset="0"/>
              </a:rPr>
              <a:t>171</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文档页数：</a:t>
            </a:r>
            <a:r>
              <a:rPr lang="en-US" altLang="zh-CN" sz="1600">
                <a:solidFill>
                  <a:srgbClr val="666666"/>
                </a:solidFill>
                <a:latin typeface="Century Gothic" panose="020B0502020202020204" pitchFamily="34" charset="0"/>
              </a:rPr>
              <a:t>490</a:t>
            </a:r>
            <a:endParaRPr lang="en-US" altLang="zh-CN" sz="1600">
              <a:solidFill>
                <a:srgbClr val="666666"/>
              </a:solidFill>
              <a:latin typeface="Century Gothic" panose="020B0502020202020204" pitchFamily="34" charset="0"/>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93"/>
                                        </p:tgtEl>
                                        <p:attrNameLst>
                                          <p:attrName>style.visibility</p:attrName>
                                        </p:attrNameLst>
                                      </p:cBhvr>
                                      <p:to>
                                        <p:strVal val="visible"/>
                                      </p:to>
                                    </p:set>
                                    <p:animEffect>
                                      <p:cBhvr>
                                        <p:cTn id="13" dur="500"/>
                                        <p:tgtEl>
                                          <p:spTgt spid="9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94"/>
                                        </p:tgtEl>
                                        <p:attrNameLst>
                                          <p:attrName>style.visibility</p:attrName>
                                        </p:attrNameLst>
                                      </p:cBhvr>
                                      <p:to>
                                        <p:strVal val="visible"/>
                                      </p:to>
                                    </p:set>
                                    <p:animEffect>
                                      <p:cBhvr>
                                        <p:cTn id="16" dur="500"/>
                                        <p:tgtEl>
                                          <p:spTgt spid="9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Effect>
                                      <p:cBhvr>
                                        <p:cTn id="19" dur="500"/>
                                        <p:tgtEl>
                                          <p:spTgt spid="9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92"/>
                                        </p:tgtEl>
                                        <p:attrNameLst>
                                          <p:attrName>style.visibility</p:attrName>
                                        </p:attrNameLst>
                                      </p:cBhvr>
                                      <p:to>
                                        <p:strVal val="visible"/>
                                      </p:to>
                                    </p:set>
                                    <p:animEffect>
                                      <p:cBhvr>
                                        <p:cTn id="24" dur="500"/>
                                        <p:tgtEl>
                                          <p:spTgt spid="9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6"/>
                                        </p:tgtEl>
                                        <p:attrNameLst>
                                          <p:attrName>style.visibility</p:attrName>
                                        </p:attrNameLst>
                                      </p:cBhvr>
                                      <p:to>
                                        <p:strVal val="visible"/>
                                      </p:to>
                                    </p:set>
                                    <p:animEffect>
                                      <p:cBhvr>
                                        <p:cTn id="29" dur="1000"/>
                                        <p:tgtEl>
                                          <p:spTgt spid="96"/>
                                        </p:tgtEl>
                                      </p:cBhvr>
                                    </p:animEffect>
                                    <p:anim calcmode="lin" valueType="num">
                                      <p:cBhvr>
                                        <p:cTn id="30" dur="1000" fill="hold"/>
                                        <p:tgtEl>
                                          <p:spTgt spid="96"/>
                                        </p:tgtEl>
                                        <p:attrNameLst>
                                          <p:attrName>ppt_x</p:attrName>
                                        </p:attrNameLst>
                                      </p:cBhvr>
                                      <p:tavLst>
                                        <p:tav tm="0">
                                          <p:val>
                                            <p:strVal val="#ppt_x"/>
                                          </p:val>
                                        </p:tav>
                                        <p:tav tm="100000">
                                          <p:val>
                                            <p:strVal val="#ppt_x"/>
                                          </p:val>
                                        </p:tav>
                                      </p:tavLst>
                                    </p:anim>
                                    <p:anim calcmode="lin" valueType="num">
                                      <p:cBhvr>
                                        <p:cTn id="31"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2" grpId="0" bldLvl="0" animBg="1" autoUpdateAnimBg="0"/>
      <p:bldP spid="93" grpId="0" bldLvl="0" animBg="1"/>
      <p:bldP spid="94" grpId="0" bldLvl="0" animBg="1"/>
      <p:bldP spid="95" grpId="0" bldLvl="0" animBg="1" autoUpdateAnimBg="0"/>
      <p:bldP spid="96" grpId="0" bldLvl="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对话框图</a:t>
            </a:r>
            <a:endParaRPr lang="zh-CN" altLang="en-US" sz="2800">
              <a:solidFill>
                <a:schemeClr val="bg1"/>
              </a:solidFill>
            </a:endParaRPr>
          </a:p>
        </p:txBody>
      </p:sp>
      <p:graphicFrame>
        <p:nvGraphicFramePr>
          <p:cNvPr id="2" name="对象 -2147482597"/>
          <p:cNvGraphicFramePr/>
          <p:nvPr/>
        </p:nvGraphicFramePr>
        <p:xfrm>
          <a:off x="4251960" y="346710"/>
          <a:ext cx="3688080" cy="6164580"/>
        </p:xfrm>
        <a:graphic>
          <a:graphicData uri="http://schemas.openxmlformats.org/presentationml/2006/ole">
            <mc:AlternateContent xmlns:mc="http://schemas.openxmlformats.org/markup-compatibility/2006">
              <mc:Choice xmlns:v="urn:schemas-microsoft-com:vml" Requires="v">
                <p:oleObj spid="_x0000_s3076" name="" r:id="rId1" imgW="3138805" imgH="5246370" progId="Visio.Drawing.15">
                  <p:embed/>
                </p:oleObj>
              </mc:Choice>
              <mc:Fallback>
                <p:oleObj name="" r:id="rId1" imgW="3138805" imgH="5246370" progId="Visio.Drawing.15">
                  <p:embed/>
                  <p:pic>
                    <p:nvPicPr>
                      <p:cNvPr id="0" name="图片 3075"/>
                      <p:cNvPicPr/>
                      <p:nvPr/>
                    </p:nvPicPr>
                    <p:blipFill>
                      <a:blip r:embed="rId2"/>
                      <a:stretch>
                        <a:fillRect/>
                      </a:stretch>
                    </p:blipFill>
                    <p:spPr>
                      <a:xfrm>
                        <a:off x="4251960" y="346710"/>
                        <a:ext cx="3688080" cy="6164580"/>
                      </a:xfrm>
                      <a:prstGeom prst="rect">
                        <a:avLst/>
                      </a:prstGeom>
                      <a:noFill/>
                      <a:ln w="38100">
                        <a:noFill/>
                        <a:miter/>
                      </a:ln>
                    </p:spPr>
                  </p:pic>
                </p:oleObj>
              </mc:Fallback>
            </mc:AlternateContent>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05</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非功能需求</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非功能需求</a:t>
            </a:r>
            <a:endParaRPr lang="zh-CN" altLang="en-US" sz="2800">
              <a:solidFill>
                <a:schemeClr val="bg1"/>
              </a:solidFill>
            </a:endParaRPr>
          </a:p>
        </p:txBody>
      </p:sp>
      <p:sp>
        <p:nvSpPr>
          <p:cNvPr id="38" name="Freeform 39"/>
          <p:cNvSpPr>
            <a:spLocks noEditPoints="1"/>
          </p:cNvSpPr>
          <p:nvPr/>
        </p:nvSpPr>
        <p:spPr bwMode="auto">
          <a:xfrm>
            <a:off x="1972945" y="1917065"/>
            <a:ext cx="468630" cy="471170"/>
          </a:xfrm>
          <a:custGeom>
            <a:avLst/>
            <a:gdLst>
              <a:gd name="T0" fmla="*/ 2147483647 w 57"/>
              <a:gd name="T1" fmla="*/ 2147483647 h 58"/>
              <a:gd name="T2" fmla="*/ 2147483647 w 57"/>
              <a:gd name="T3" fmla="*/ 2147483647 h 58"/>
              <a:gd name="T4" fmla="*/ 2147483647 w 57"/>
              <a:gd name="T5" fmla="*/ 2147483647 h 58"/>
              <a:gd name="T6" fmla="*/ 2147483647 w 57"/>
              <a:gd name="T7" fmla="*/ 2147483647 h 58"/>
              <a:gd name="T8" fmla="*/ 2147483647 w 57"/>
              <a:gd name="T9" fmla="*/ 2147483647 h 58"/>
              <a:gd name="T10" fmla="*/ 2147483647 w 57"/>
              <a:gd name="T11" fmla="*/ 2147483647 h 58"/>
              <a:gd name="T12" fmla="*/ 2147483647 w 57"/>
              <a:gd name="T13" fmla="*/ 2147483647 h 58"/>
              <a:gd name="T14" fmla="*/ 2147483647 w 57"/>
              <a:gd name="T15" fmla="*/ 2147483647 h 58"/>
              <a:gd name="T16" fmla="*/ 2147483647 w 57"/>
              <a:gd name="T17" fmla="*/ 2147483647 h 58"/>
              <a:gd name="T18" fmla="*/ 2147483647 w 57"/>
              <a:gd name="T19" fmla="*/ 2147483647 h 58"/>
              <a:gd name="T20" fmla="*/ 2147483647 w 57"/>
              <a:gd name="T21" fmla="*/ 2147483647 h 58"/>
              <a:gd name="T22" fmla="*/ 2147483647 w 57"/>
              <a:gd name="T23" fmla="*/ 2147483647 h 58"/>
              <a:gd name="T24" fmla="*/ 2147483647 w 57"/>
              <a:gd name="T25" fmla="*/ 2147483647 h 58"/>
              <a:gd name="T26" fmla="*/ 2147483647 w 57"/>
              <a:gd name="T27" fmla="*/ 2147483647 h 58"/>
              <a:gd name="T28" fmla="*/ 2147483647 w 57"/>
              <a:gd name="T29" fmla="*/ 2147483647 h 58"/>
              <a:gd name="T30" fmla="*/ 2147483647 w 57"/>
              <a:gd name="T31" fmla="*/ 2147483647 h 58"/>
              <a:gd name="T32" fmla="*/ 2147483647 w 57"/>
              <a:gd name="T33" fmla="*/ 2147483647 h 58"/>
              <a:gd name="T34" fmla="*/ 2147483647 w 57"/>
              <a:gd name="T35" fmla="*/ 2147483647 h 58"/>
              <a:gd name="T36" fmla="*/ 2147483647 w 57"/>
              <a:gd name="T37" fmla="*/ 2147483647 h 58"/>
              <a:gd name="T38" fmla="*/ 2147483647 w 57"/>
              <a:gd name="T39" fmla="*/ 2147483647 h 58"/>
              <a:gd name="T40" fmla="*/ 2147483647 w 57"/>
              <a:gd name="T41" fmla="*/ 2147483647 h 58"/>
              <a:gd name="T42" fmla="*/ 2147483647 w 57"/>
              <a:gd name="T43" fmla="*/ 2147483647 h 58"/>
              <a:gd name="T44" fmla="*/ 2147483647 w 57"/>
              <a:gd name="T45" fmla="*/ 2147483647 h 58"/>
              <a:gd name="T46" fmla="*/ 2147483647 w 57"/>
              <a:gd name="T47" fmla="*/ 2147483647 h 58"/>
              <a:gd name="T48" fmla="*/ 2147483647 w 57"/>
              <a:gd name="T49" fmla="*/ 2147483647 h 58"/>
              <a:gd name="T50" fmla="*/ 2147483647 w 57"/>
              <a:gd name="T51" fmla="*/ 2147483647 h 58"/>
              <a:gd name="T52" fmla="*/ 2147483647 w 57"/>
              <a:gd name="T53" fmla="*/ 2147483647 h 58"/>
              <a:gd name="T54" fmla="*/ 2147483647 w 57"/>
              <a:gd name="T55" fmla="*/ 2147483647 h 58"/>
              <a:gd name="T56" fmla="*/ 2147483647 w 57"/>
              <a:gd name="T57" fmla="*/ 2147483647 h 58"/>
              <a:gd name="T58" fmla="*/ 2147483647 w 57"/>
              <a:gd name="T59" fmla="*/ 2147483647 h 58"/>
              <a:gd name="T60" fmla="*/ 2147483647 w 57"/>
              <a:gd name="T61" fmla="*/ 2147483647 h 58"/>
              <a:gd name="T62" fmla="*/ 2147483647 w 57"/>
              <a:gd name="T63" fmla="*/ 2147483647 h 58"/>
              <a:gd name="T64" fmla="*/ 2147483647 w 57"/>
              <a:gd name="T65" fmla="*/ 2147483647 h 58"/>
              <a:gd name="T66" fmla="*/ 2147483647 w 57"/>
              <a:gd name="T67" fmla="*/ 2147483647 h 58"/>
              <a:gd name="T68" fmla="*/ 2147483647 w 57"/>
              <a:gd name="T69" fmla="*/ 2147483647 h 58"/>
              <a:gd name="T70" fmla="*/ 2147483647 w 57"/>
              <a:gd name="T71" fmla="*/ 2147483647 h 58"/>
              <a:gd name="T72" fmla="*/ 2147483647 w 57"/>
              <a:gd name="T73" fmla="*/ 2147483647 h 58"/>
              <a:gd name="T74" fmla="*/ 2147483647 w 57"/>
              <a:gd name="T75" fmla="*/ 2147483647 h 58"/>
              <a:gd name="T76" fmla="*/ 2147483647 w 57"/>
              <a:gd name="T77" fmla="*/ 2147483647 h 58"/>
              <a:gd name="T78" fmla="*/ 2147483647 w 57"/>
              <a:gd name="T79" fmla="*/ 2147483647 h 58"/>
              <a:gd name="T80" fmla="*/ 2147483647 w 57"/>
              <a:gd name="T81" fmla="*/ 2147483647 h 58"/>
              <a:gd name="T82" fmla="*/ 2147483647 w 57"/>
              <a:gd name="T83" fmla="*/ 2147483647 h 58"/>
              <a:gd name="T84" fmla="*/ 2147483647 w 57"/>
              <a:gd name="T85" fmla="*/ 2147483647 h 58"/>
              <a:gd name="T86" fmla="*/ 2147483647 w 57"/>
              <a:gd name="T87" fmla="*/ 2147483647 h 58"/>
              <a:gd name="T88" fmla="*/ 2147483647 w 57"/>
              <a:gd name="T89" fmla="*/ 2147483647 h 58"/>
              <a:gd name="T90" fmla="*/ 2147483647 w 57"/>
              <a:gd name="T91" fmla="*/ 2147483647 h 58"/>
              <a:gd name="T92" fmla="*/ 2147483647 w 57"/>
              <a:gd name="T93" fmla="*/ 2147483647 h 58"/>
              <a:gd name="T94" fmla="*/ 2147483647 w 57"/>
              <a:gd name="T95" fmla="*/ 2147483647 h 58"/>
              <a:gd name="T96" fmla="*/ 2147483647 w 57"/>
              <a:gd name="T97" fmla="*/ 2147483647 h 58"/>
              <a:gd name="T98" fmla="*/ 2147483647 w 57"/>
              <a:gd name="T99" fmla="*/ 2147483647 h 58"/>
              <a:gd name="T100" fmla="*/ 2147483647 w 57"/>
              <a:gd name="T101" fmla="*/ 2147483647 h 58"/>
              <a:gd name="T102" fmla="*/ 2147483647 w 57"/>
              <a:gd name="T103" fmla="*/ 2147483647 h 58"/>
              <a:gd name="T104" fmla="*/ 2147483647 w 57"/>
              <a:gd name="T105" fmla="*/ 2147483647 h 58"/>
              <a:gd name="T106" fmla="*/ 2147483647 w 57"/>
              <a:gd name="T107" fmla="*/ 2147483647 h 58"/>
              <a:gd name="T108" fmla="*/ 2147483647 w 57"/>
              <a:gd name="T109" fmla="*/ 2147483647 h 58"/>
              <a:gd name="T110" fmla="*/ 2147483647 w 57"/>
              <a:gd name="T111" fmla="*/ 2147483647 h 58"/>
              <a:gd name="T112" fmla="*/ 2147483647 w 57"/>
              <a:gd name="T113" fmla="*/ 2147483647 h 58"/>
              <a:gd name="T114" fmla="*/ 2147483647 w 57"/>
              <a:gd name="T115" fmla="*/ 2147483647 h 58"/>
              <a:gd name="T116" fmla="*/ 2147483647 w 57"/>
              <a:gd name="T117" fmla="*/ 2147483647 h 58"/>
              <a:gd name="T118" fmla="*/ 2147483647 w 57"/>
              <a:gd name="T119" fmla="*/ 2147483647 h 58"/>
              <a:gd name="T120" fmla="*/ 2147483647 w 57"/>
              <a:gd name="T121" fmla="*/ 2147483647 h 58"/>
              <a:gd name="T122" fmla="*/ 2147483647 w 57"/>
              <a:gd name="T123" fmla="*/ 2147483647 h 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
              <a:gd name="T187" fmla="*/ 0 h 58"/>
              <a:gd name="T188" fmla="*/ 57 w 57"/>
              <a:gd name="T189" fmla="*/ 58 h 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tx1">
              <a:lumMod val="65000"/>
              <a:lumOff val="35000"/>
            </a:schemeClr>
          </a:solidFill>
          <a:ln w="9525">
            <a:noFill/>
            <a:round/>
          </a:ln>
        </p:spPr>
        <p:txBody>
          <a:bodyPr lIns="81887" tIns="40943" rIns="81887" bIns="40943"/>
          <a:p>
            <a:pPr>
              <a:defRPr/>
            </a:pPr>
            <a:endParaRPr lang="zh-CN" altLang="en-US"/>
          </a:p>
        </p:txBody>
      </p:sp>
      <p:sp>
        <p:nvSpPr>
          <p:cNvPr id="61" name="文本框 55"/>
          <p:cNvSpPr txBox="1">
            <a:spLocks noChangeArrowheads="1"/>
          </p:cNvSpPr>
          <p:nvPr/>
        </p:nvSpPr>
        <p:spPr bwMode="auto">
          <a:xfrm>
            <a:off x="2560003" y="1874203"/>
            <a:ext cx="3222625" cy="1167130"/>
          </a:xfrm>
          <a:prstGeom prst="rect">
            <a:avLst/>
          </a:prstGeom>
          <a:noFill/>
          <a:ln w="9525">
            <a:noFill/>
            <a:miter lim="800000"/>
          </a:ln>
        </p:spPr>
        <p:txBody>
          <a:bodyPr lIns="91438" tIns="45719" rIns="91438" bIns="45719">
            <a:spAutoFit/>
          </a:bodyPr>
          <a:p>
            <a:pPr defTabSz="913130">
              <a:defRPr/>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一般性能需求</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a:p>
            <a:pPr defTabSz="913130">
              <a:defRPr/>
            </a:pPr>
            <a:endParaRPr lang="en-US" altLang="zh-CN" sz="600" b="1" dirty="0">
              <a:solidFill>
                <a:srgbClr val="7F7F7F"/>
              </a:solidFill>
              <a:latin typeface="微软雅黑" panose="020B0503020204020204" pitchFamily="34" charset="-122"/>
              <a:ea typeface="微软雅黑" panose="020B0503020204020204" pitchFamily="34" charset="-122"/>
            </a:endParaRPr>
          </a:p>
          <a:p>
            <a:pPr defTabSz="913130">
              <a:defRPr/>
            </a:pPr>
            <a:r>
              <a:rPr lang="en-US" altLang="zh-CN" sz="1800" dirty="0">
                <a:solidFill>
                  <a:srgbClr val="666666"/>
                </a:solidFill>
                <a:latin typeface="Century Gothic" panose="020B0502020202020204"/>
              </a:rPr>
              <a:t>1.最大用户并发数达到20000</a:t>
            </a:r>
            <a:endParaRPr lang="en-US" altLang="zh-CN" sz="1800" dirty="0">
              <a:solidFill>
                <a:srgbClr val="666666"/>
              </a:solidFill>
              <a:latin typeface="Century Gothic" panose="020B0502020202020204"/>
            </a:endParaRPr>
          </a:p>
          <a:p>
            <a:pPr defTabSz="913130">
              <a:defRPr/>
            </a:pPr>
            <a:r>
              <a:rPr lang="en-US" altLang="zh-CN" sz="1800" dirty="0">
                <a:solidFill>
                  <a:srgbClr val="666666"/>
                </a:solidFill>
                <a:latin typeface="Century Gothic" panose="020B0502020202020204"/>
              </a:rPr>
              <a:t>2.响应时间不超过200ms</a:t>
            </a:r>
            <a:endParaRPr lang="en-US" altLang="zh-CN" sz="1800" dirty="0">
              <a:solidFill>
                <a:srgbClr val="666666"/>
              </a:solidFill>
              <a:latin typeface="Century Gothic" panose="020B0502020202020204"/>
            </a:endParaRPr>
          </a:p>
        </p:txBody>
      </p:sp>
      <p:sp>
        <p:nvSpPr>
          <p:cNvPr id="43" name="Freeform 44"/>
          <p:cNvSpPr>
            <a:spLocks noEditPoints="1"/>
          </p:cNvSpPr>
          <p:nvPr/>
        </p:nvSpPr>
        <p:spPr bwMode="auto">
          <a:xfrm>
            <a:off x="6159500" y="1783080"/>
            <a:ext cx="650875" cy="605155"/>
          </a:xfrm>
          <a:custGeom>
            <a:avLst/>
            <a:gdLst>
              <a:gd name="T0" fmla="*/ 2147483647 w 62"/>
              <a:gd name="T1" fmla="*/ 2147483647 h 54"/>
              <a:gd name="T2" fmla="*/ 2147483647 w 62"/>
              <a:gd name="T3" fmla="*/ 2147483647 h 54"/>
              <a:gd name="T4" fmla="*/ 2147483647 w 62"/>
              <a:gd name="T5" fmla="*/ 2147483647 h 54"/>
              <a:gd name="T6" fmla="*/ 2147483647 w 62"/>
              <a:gd name="T7" fmla="*/ 2147483647 h 54"/>
              <a:gd name="T8" fmla="*/ 2147483647 w 62"/>
              <a:gd name="T9" fmla="*/ 2147483647 h 54"/>
              <a:gd name="T10" fmla="*/ 2147483647 w 62"/>
              <a:gd name="T11" fmla="*/ 2147483647 h 54"/>
              <a:gd name="T12" fmla="*/ 2147483647 w 62"/>
              <a:gd name="T13" fmla="*/ 2147483647 h 54"/>
              <a:gd name="T14" fmla="*/ 2147483647 w 62"/>
              <a:gd name="T15" fmla="*/ 2147483647 h 54"/>
              <a:gd name="T16" fmla="*/ 0 w 62"/>
              <a:gd name="T17" fmla="*/ 2147483647 h 54"/>
              <a:gd name="T18" fmla="*/ 2147483647 w 62"/>
              <a:gd name="T19" fmla="*/ 2147483647 h 54"/>
              <a:gd name="T20" fmla="*/ 2147483647 w 62"/>
              <a:gd name="T21" fmla="*/ 2147483647 h 54"/>
              <a:gd name="T22" fmla="*/ 2147483647 w 62"/>
              <a:gd name="T23" fmla="*/ 2147483647 h 54"/>
              <a:gd name="T24" fmla="*/ 2147483647 w 62"/>
              <a:gd name="T25" fmla="*/ 2147483647 h 54"/>
              <a:gd name="T26" fmla="*/ 2147483647 w 62"/>
              <a:gd name="T27" fmla="*/ 2147483647 h 54"/>
              <a:gd name="T28" fmla="*/ 2147483647 w 62"/>
              <a:gd name="T29" fmla="*/ 2147483647 h 54"/>
              <a:gd name="T30" fmla="*/ 2147483647 w 62"/>
              <a:gd name="T31" fmla="*/ 2147483647 h 54"/>
              <a:gd name="T32" fmla="*/ 2147483647 w 62"/>
              <a:gd name="T33" fmla="*/ 2147483647 h 54"/>
              <a:gd name="T34" fmla="*/ 2147483647 w 62"/>
              <a:gd name="T35" fmla="*/ 2147483647 h 54"/>
              <a:gd name="T36" fmla="*/ 2147483647 w 62"/>
              <a:gd name="T37" fmla="*/ 2147483647 h 54"/>
              <a:gd name="T38" fmla="*/ 2147483647 w 62"/>
              <a:gd name="T39" fmla="*/ 2147483647 h 54"/>
              <a:gd name="T40" fmla="*/ 2147483647 w 62"/>
              <a:gd name="T41" fmla="*/ 2147483647 h 54"/>
              <a:gd name="T42" fmla="*/ 2147483647 w 62"/>
              <a:gd name="T43" fmla="*/ 2147483647 h 54"/>
              <a:gd name="T44" fmla="*/ 2147483647 w 62"/>
              <a:gd name="T45" fmla="*/ 2147483647 h 54"/>
              <a:gd name="T46" fmla="*/ 2147483647 w 62"/>
              <a:gd name="T47" fmla="*/ 2147483647 h 54"/>
              <a:gd name="T48" fmla="*/ 2147483647 w 62"/>
              <a:gd name="T49" fmla="*/ 2147483647 h 54"/>
              <a:gd name="T50" fmla="*/ 2147483647 w 62"/>
              <a:gd name="T51" fmla="*/ 2147483647 h 54"/>
              <a:gd name="T52" fmla="*/ 2147483647 w 62"/>
              <a:gd name="T53" fmla="*/ 2147483647 h 54"/>
              <a:gd name="T54" fmla="*/ 2147483647 w 62"/>
              <a:gd name="T55" fmla="*/ 2147483647 h 54"/>
              <a:gd name="T56" fmla="*/ 2147483647 w 62"/>
              <a:gd name="T57" fmla="*/ 2147483647 h 54"/>
              <a:gd name="T58" fmla="*/ 2147483647 w 62"/>
              <a:gd name="T59" fmla="*/ 2147483647 h 54"/>
              <a:gd name="T60" fmla="*/ 2147483647 w 62"/>
              <a:gd name="T61" fmla="*/ 2147483647 h 54"/>
              <a:gd name="T62" fmla="*/ 2147483647 w 62"/>
              <a:gd name="T63" fmla="*/ 2147483647 h 54"/>
              <a:gd name="T64" fmla="*/ 2147483647 w 62"/>
              <a:gd name="T65" fmla="*/ 2147483647 h 54"/>
              <a:gd name="T66" fmla="*/ 2147483647 w 62"/>
              <a:gd name="T67" fmla="*/ 2147483647 h 54"/>
              <a:gd name="T68" fmla="*/ 2147483647 w 62"/>
              <a:gd name="T69" fmla="*/ 2147483647 h 54"/>
              <a:gd name="T70" fmla="*/ 2147483647 w 62"/>
              <a:gd name="T71" fmla="*/ 2147483647 h 54"/>
              <a:gd name="T72" fmla="*/ 2147483647 w 62"/>
              <a:gd name="T73" fmla="*/ 2147483647 h 54"/>
              <a:gd name="T74" fmla="*/ 2147483647 w 62"/>
              <a:gd name="T75" fmla="*/ 2147483647 h 54"/>
              <a:gd name="T76" fmla="*/ 2147483647 w 62"/>
              <a:gd name="T77" fmla="*/ 2147483647 h 54"/>
              <a:gd name="T78" fmla="*/ 2147483647 w 62"/>
              <a:gd name="T79" fmla="*/ 2147483647 h 54"/>
              <a:gd name="T80" fmla="*/ 2147483647 w 62"/>
              <a:gd name="T81" fmla="*/ 2147483647 h 54"/>
              <a:gd name="T82" fmla="*/ 2147483647 w 62"/>
              <a:gd name="T83" fmla="*/ 2147483647 h 54"/>
              <a:gd name="T84" fmla="*/ 2147483647 w 62"/>
              <a:gd name="T85" fmla="*/ 2147483647 h 54"/>
              <a:gd name="T86" fmla="*/ 2147483647 w 62"/>
              <a:gd name="T87" fmla="*/ 2147483647 h 54"/>
              <a:gd name="T88" fmla="*/ 2147483647 w 62"/>
              <a:gd name="T89" fmla="*/ 2147483647 h 54"/>
              <a:gd name="T90" fmla="*/ 2147483647 w 62"/>
              <a:gd name="T91" fmla="*/ 2147483647 h 54"/>
              <a:gd name="T92" fmla="*/ 2147483647 w 62"/>
              <a:gd name="T93" fmla="*/ 2147483647 h 54"/>
              <a:gd name="T94" fmla="*/ 2147483647 w 62"/>
              <a:gd name="T95" fmla="*/ 2147483647 h 54"/>
              <a:gd name="T96" fmla="*/ 2147483647 w 62"/>
              <a:gd name="T97" fmla="*/ 2147483647 h 54"/>
              <a:gd name="T98" fmla="*/ 2147483647 w 62"/>
              <a:gd name="T99" fmla="*/ 2147483647 h 54"/>
              <a:gd name="T100" fmla="*/ 2147483647 w 62"/>
              <a:gd name="T101" fmla="*/ 2147483647 h 54"/>
              <a:gd name="T102" fmla="*/ 2147483647 w 62"/>
              <a:gd name="T103" fmla="*/ 2147483647 h 54"/>
              <a:gd name="T104" fmla="*/ 2147483647 w 62"/>
              <a:gd name="T105" fmla="*/ 2147483647 h 54"/>
              <a:gd name="T106" fmla="*/ 2147483647 w 62"/>
              <a:gd name="T107" fmla="*/ 0 h 54"/>
              <a:gd name="T108" fmla="*/ 2147483647 w 62"/>
              <a:gd name="T109" fmla="*/ 2147483647 h 54"/>
              <a:gd name="T110" fmla="*/ 2147483647 w 62"/>
              <a:gd name="T111" fmla="*/ 2147483647 h 54"/>
              <a:gd name="T112" fmla="*/ 2147483647 w 62"/>
              <a:gd name="T113" fmla="*/ 2147483647 h 54"/>
              <a:gd name="T114" fmla="*/ 2147483647 w 62"/>
              <a:gd name="T115" fmla="*/ 2147483647 h 54"/>
              <a:gd name="T116" fmla="*/ 2147483647 w 62"/>
              <a:gd name="T117" fmla="*/ 2147483647 h 54"/>
              <a:gd name="T118" fmla="*/ 2147483647 w 62"/>
              <a:gd name="T119" fmla="*/ 2147483647 h 5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2"/>
              <a:gd name="T181" fmla="*/ 0 h 54"/>
              <a:gd name="T182" fmla="*/ 62 w 62"/>
              <a:gd name="T183" fmla="*/ 54 h 5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tx1">
              <a:lumMod val="65000"/>
              <a:lumOff val="35000"/>
            </a:schemeClr>
          </a:solidFill>
          <a:ln w="9525">
            <a:noFill/>
            <a:round/>
          </a:ln>
        </p:spPr>
        <p:txBody>
          <a:bodyPr lIns="81887" tIns="40943" rIns="81887" bIns="40943"/>
          <a:p>
            <a:pPr>
              <a:defRPr/>
            </a:pPr>
            <a:endParaRPr lang="zh-CN" altLang="en-US"/>
          </a:p>
        </p:txBody>
      </p:sp>
      <p:sp>
        <p:nvSpPr>
          <p:cNvPr id="4" name="文本框 55"/>
          <p:cNvSpPr txBox="1">
            <a:spLocks noChangeArrowheads="1"/>
          </p:cNvSpPr>
          <p:nvPr/>
        </p:nvSpPr>
        <p:spPr bwMode="auto">
          <a:xfrm>
            <a:off x="6977698" y="1782763"/>
            <a:ext cx="3222625" cy="1628775"/>
          </a:xfrm>
          <a:prstGeom prst="rect">
            <a:avLst/>
          </a:prstGeom>
          <a:noFill/>
          <a:ln w="9525">
            <a:noFill/>
            <a:miter lim="800000"/>
          </a:ln>
        </p:spPr>
        <p:txBody>
          <a:bodyPr lIns="91438" tIns="45719" rIns="91438" bIns="45719">
            <a:spAutoFit/>
          </a:bodyPr>
          <a:p>
            <a:pPr defTabSz="913130">
              <a:defRPr/>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一般安全性需求</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a:p>
            <a:pPr defTabSz="913130">
              <a:defRPr/>
            </a:pPr>
            <a:r>
              <a:rPr lang="en-US" altLang="zh-CN" sz="1800" dirty="0">
                <a:solidFill>
                  <a:srgbClr val="666666"/>
                </a:solidFill>
                <a:latin typeface="Century Gothic" panose="020B0502020202020204"/>
              </a:rPr>
              <a:t>1.对多次注册进行验证防护</a:t>
            </a:r>
            <a:endParaRPr lang="en-US" altLang="zh-CN" sz="1800" dirty="0">
              <a:solidFill>
                <a:srgbClr val="666666"/>
              </a:solidFill>
              <a:latin typeface="Century Gothic" panose="020B0502020202020204"/>
            </a:endParaRPr>
          </a:p>
          <a:p>
            <a:pPr defTabSz="913130">
              <a:defRPr/>
            </a:pPr>
            <a:r>
              <a:rPr lang="en-US" altLang="zh-CN" sz="1800" dirty="0">
                <a:solidFill>
                  <a:srgbClr val="666666"/>
                </a:solidFill>
                <a:latin typeface="Century Gothic" panose="020B0502020202020204"/>
              </a:rPr>
              <a:t>2.对多次重复输入密码进行防护</a:t>
            </a:r>
            <a:endParaRPr lang="en-US" altLang="zh-CN" sz="1800" dirty="0">
              <a:solidFill>
                <a:srgbClr val="666666"/>
              </a:solidFill>
              <a:latin typeface="Century Gothic" panose="020B0502020202020204"/>
            </a:endParaRPr>
          </a:p>
          <a:p>
            <a:pPr defTabSz="913130">
              <a:defRPr/>
            </a:pPr>
            <a:r>
              <a:rPr lang="en-US" altLang="zh-CN" sz="1800" dirty="0">
                <a:solidFill>
                  <a:srgbClr val="666666"/>
                </a:solidFill>
                <a:latin typeface="Century Gothic" panose="020B0502020202020204"/>
              </a:rPr>
              <a:t>3.管理员需要进行实名验证</a:t>
            </a:r>
            <a:endParaRPr lang="en-US" altLang="zh-CN" sz="1800" dirty="0">
              <a:solidFill>
                <a:srgbClr val="666666"/>
              </a:solidFill>
              <a:latin typeface="Century Gothic" panose="020B0502020202020204"/>
            </a:endParaRPr>
          </a:p>
        </p:txBody>
      </p:sp>
      <p:sp>
        <p:nvSpPr>
          <p:cNvPr id="42" name="Freeform 43"/>
          <p:cNvSpPr>
            <a:spLocks noEditPoints="1"/>
          </p:cNvSpPr>
          <p:nvPr/>
        </p:nvSpPr>
        <p:spPr bwMode="auto">
          <a:xfrm>
            <a:off x="1973580" y="3746500"/>
            <a:ext cx="467995" cy="375285"/>
          </a:xfrm>
          <a:custGeom>
            <a:avLst/>
            <a:gdLst>
              <a:gd name="T0" fmla="*/ 2147483647 w 45"/>
              <a:gd name="T1" fmla="*/ 2147483647 h 36"/>
              <a:gd name="T2" fmla="*/ 2147483647 w 45"/>
              <a:gd name="T3" fmla="*/ 2147483647 h 36"/>
              <a:gd name="T4" fmla="*/ 2147483647 w 45"/>
              <a:gd name="T5" fmla="*/ 2147483647 h 36"/>
              <a:gd name="T6" fmla="*/ 2147483647 w 45"/>
              <a:gd name="T7" fmla="*/ 2147483647 h 36"/>
              <a:gd name="T8" fmla="*/ 2147483647 w 45"/>
              <a:gd name="T9" fmla="*/ 2147483647 h 36"/>
              <a:gd name="T10" fmla="*/ 2147483647 w 45"/>
              <a:gd name="T11" fmla="*/ 2147483647 h 36"/>
              <a:gd name="T12" fmla="*/ 2147483647 w 45"/>
              <a:gd name="T13" fmla="*/ 2147483647 h 36"/>
              <a:gd name="T14" fmla="*/ 0 w 45"/>
              <a:gd name="T15" fmla="*/ 2147483647 h 36"/>
              <a:gd name="T16" fmla="*/ 0 w 45"/>
              <a:gd name="T17" fmla="*/ 2147483647 h 36"/>
              <a:gd name="T18" fmla="*/ 2147483647 w 45"/>
              <a:gd name="T19" fmla="*/ 2147483647 h 36"/>
              <a:gd name="T20" fmla="*/ 2147483647 w 45"/>
              <a:gd name="T21" fmla="*/ 2147483647 h 36"/>
              <a:gd name="T22" fmla="*/ 2147483647 w 45"/>
              <a:gd name="T23" fmla="*/ 2147483647 h 36"/>
              <a:gd name="T24" fmla="*/ 2147483647 w 45"/>
              <a:gd name="T25" fmla="*/ 2147483647 h 36"/>
              <a:gd name="T26" fmla="*/ 2147483647 w 45"/>
              <a:gd name="T27" fmla="*/ 2147483647 h 36"/>
              <a:gd name="T28" fmla="*/ 2147483647 w 45"/>
              <a:gd name="T29" fmla="*/ 2147483647 h 36"/>
              <a:gd name="T30" fmla="*/ 2147483647 w 45"/>
              <a:gd name="T31" fmla="*/ 2147483647 h 36"/>
              <a:gd name="T32" fmla="*/ 2147483647 w 45"/>
              <a:gd name="T33" fmla="*/ 2147483647 h 36"/>
              <a:gd name="T34" fmla="*/ 2147483647 w 45"/>
              <a:gd name="T35" fmla="*/ 2147483647 h 36"/>
              <a:gd name="T36" fmla="*/ 2147483647 w 45"/>
              <a:gd name="T37" fmla="*/ 2147483647 h 36"/>
              <a:gd name="T38" fmla="*/ 2147483647 w 45"/>
              <a:gd name="T39" fmla="*/ 2147483647 h 36"/>
              <a:gd name="T40" fmla="*/ 2147483647 w 45"/>
              <a:gd name="T41" fmla="*/ 2147483647 h 36"/>
              <a:gd name="T42" fmla="*/ 2147483647 w 45"/>
              <a:gd name="T43" fmla="*/ 2147483647 h 36"/>
              <a:gd name="T44" fmla="*/ 2147483647 w 45"/>
              <a:gd name="T45" fmla="*/ 2147483647 h 36"/>
              <a:gd name="T46" fmla="*/ 2147483647 w 45"/>
              <a:gd name="T47" fmla="*/ 2147483647 h 36"/>
              <a:gd name="T48" fmla="*/ 2147483647 w 45"/>
              <a:gd name="T49" fmla="*/ 2147483647 h 36"/>
              <a:gd name="T50" fmla="*/ 2147483647 w 45"/>
              <a:gd name="T51" fmla="*/ 2147483647 h 36"/>
              <a:gd name="T52" fmla="*/ 2147483647 w 45"/>
              <a:gd name="T53" fmla="*/ 2147483647 h 36"/>
              <a:gd name="T54" fmla="*/ 2147483647 w 45"/>
              <a:gd name="T55" fmla="*/ 2147483647 h 36"/>
              <a:gd name="T56" fmla="*/ 0 w 45"/>
              <a:gd name="T57" fmla="*/ 2147483647 h 36"/>
              <a:gd name="T58" fmla="*/ 2147483647 w 45"/>
              <a:gd name="T59" fmla="*/ 2147483647 h 36"/>
              <a:gd name="T60" fmla="*/ 2147483647 w 45"/>
              <a:gd name="T61" fmla="*/ 2147483647 h 36"/>
              <a:gd name="T62" fmla="*/ 2147483647 w 45"/>
              <a:gd name="T63" fmla="*/ 2147483647 h 36"/>
              <a:gd name="T64" fmla="*/ 2147483647 w 45"/>
              <a:gd name="T65" fmla="*/ 2147483647 h 36"/>
              <a:gd name="T66" fmla="*/ 2147483647 w 45"/>
              <a:gd name="T67" fmla="*/ 2147483647 h 36"/>
              <a:gd name="T68" fmla="*/ 2147483647 w 45"/>
              <a:gd name="T69" fmla="*/ 2147483647 h 36"/>
              <a:gd name="T70" fmla="*/ 2147483647 w 45"/>
              <a:gd name="T71" fmla="*/ 2147483647 h 36"/>
              <a:gd name="T72" fmla="*/ 2147483647 w 45"/>
              <a:gd name="T73" fmla="*/ 2147483647 h 36"/>
              <a:gd name="T74" fmla="*/ 2147483647 w 45"/>
              <a:gd name="T75" fmla="*/ 2147483647 h 36"/>
              <a:gd name="T76" fmla="*/ 2147483647 w 45"/>
              <a:gd name="T77" fmla="*/ 2147483647 h 36"/>
              <a:gd name="T78" fmla="*/ 2147483647 w 45"/>
              <a:gd name="T79" fmla="*/ 2147483647 h 36"/>
              <a:gd name="T80" fmla="*/ 2147483647 w 45"/>
              <a:gd name="T81" fmla="*/ 2147483647 h 36"/>
              <a:gd name="T82" fmla="*/ 2147483647 w 45"/>
              <a:gd name="T83" fmla="*/ 2147483647 h 36"/>
              <a:gd name="T84" fmla="*/ 2147483647 w 45"/>
              <a:gd name="T85" fmla="*/ 2147483647 h 36"/>
              <a:gd name="T86" fmla="*/ 2147483647 w 45"/>
              <a:gd name="T87" fmla="*/ 0 h 36"/>
              <a:gd name="T88" fmla="*/ 2147483647 w 45"/>
              <a:gd name="T89" fmla="*/ 0 h 36"/>
              <a:gd name="T90" fmla="*/ 2147483647 w 45"/>
              <a:gd name="T91" fmla="*/ 2147483647 h 36"/>
              <a:gd name="T92" fmla="*/ 2147483647 w 45"/>
              <a:gd name="T93" fmla="*/ 2147483647 h 36"/>
              <a:gd name="T94" fmla="*/ 2147483647 w 45"/>
              <a:gd name="T95" fmla="*/ 2147483647 h 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5"/>
              <a:gd name="T145" fmla="*/ 0 h 36"/>
              <a:gd name="T146" fmla="*/ 45 w 45"/>
              <a:gd name="T147" fmla="*/ 36 h 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chemeClr val="tx1">
              <a:lumMod val="65000"/>
              <a:lumOff val="35000"/>
            </a:schemeClr>
          </a:solidFill>
          <a:ln w="9525">
            <a:noFill/>
            <a:round/>
          </a:ln>
        </p:spPr>
        <p:txBody>
          <a:bodyPr lIns="81887" tIns="40943" rIns="81887" bIns="40943"/>
          <a:p>
            <a:pPr>
              <a:defRPr/>
            </a:pPr>
            <a:endParaRPr lang="zh-CN" altLang="en-US"/>
          </a:p>
        </p:txBody>
      </p:sp>
      <p:sp>
        <p:nvSpPr>
          <p:cNvPr id="5" name="文本框 55"/>
          <p:cNvSpPr txBox="1">
            <a:spLocks noChangeArrowheads="1"/>
          </p:cNvSpPr>
          <p:nvPr/>
        </p:nvSpPr>
        <p:spPr bwMode="auto">
          <a:xfrm>
            <a:off x="2656523" y="3716338"/>
            <a:ext cx="3222625" cy="890270"/>
          </a:xfrm>
          <a:prstGeom prst="rect">
            <a:avLst/>
          </a:prstGeom>
          <a:noFill/>
          <a:ln w="9525">
            <a:noFill/>
            <a:miter lim="800000"/>
          </a:ln>
        </p:spPr>
        <p:txBody>
          <a:bodyPr lIns="91438" tIns="45719" rIns="91438" bIns="45719">
            <a:spAutoFit/>
          </a:bodyPr>
          <a:p>
            <a:pPr defTabSz="913130">
              <a:defRPr/>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文档需求</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a:p>
            <a:pPr defTabSz="913130">
              <a:defRPr/>
            </a:pPr>
            <a:endParaRPr lang="en-US" altLang="zh-CN" sz="600" b="1" dirty="0">
              <a:solidFill>
                <a:srgbClr val="7F7F7F"/>
              </a:solidFill>
              <a:latin typeface="微软雅黑" panose="020B0503020204020204" pitchFamily="34" charset="-122"/>
              <a:ea typeface="微软雅黑" panose="020B0503020204020204" pitchFamily="34" charset="-122"/>
            </a:endParaRPr>
          </a:p>
          <a:p>
            <a:pPr defTabSz="913130">
              <a:defRPr/>
            </a:pPr>
            <a:r>
              <a:rPr lang="en-US" altLang="zh-CN" sz="1800" dirty="0">
                <a:solidFill>
                  <a:srgbClr val="666666"/>
                </a:solidFill>
                <a:latin typeface="Century Gothic" panose="020B0502020202020204"/>
              </a:rPr>
              <a:t>1.</a:t>
            </a:r>
            <a:r>
              <a:rPr lang="zh-CN" altLang="en-US" sz="1800" dirty="0">
                <a:solidFill>
                  <a:srgbClr val="666666"/>
                </a:solidFill>
                <a:latin typeface="Century Gothic" panose="020B0502020202020204"/>
              </a:rPr>
              <a:t>用户手册</a:t>
            </a:r>
            <a:endParaRPr lang="zh-CN" altLang="en-US" sz="1800" dirty="0">
              <a:solidFill>
                <a:srgbClr val="666666"/>
              </a:solidFill>
              <a:latin typeface="Century Gothic" panose="020B0502020202020204"/>
            </a:endParaRPr>
          </a:p>
        </p:txBody>
      </p:sp>
      <p:sp>
        <p:nvSpPr>
          <p:cNvPr id="44" name="Freeform 45"/>
          <p:cNvSpPr>
            <a:spLocks noEditPoints="1"/>
          </p:cNvSpPr>
          <p:nvPr/>
        </p:nvSpPr>
        <p:spPr bwMode="auto">
          <a:xfrm>
            <a:off x="6240780" y="3746500"/>
            <a:ext cx="487680" cy="497840"/>
          </a:xfrm>
          <a:custGeom>
            <a:avLst/>
            <a:gdLst>
              <a:gd name="T0" fmla="*/ 2147483647 w 46"/>
              <a:gd name="T1" fmla="*/ 2147483647 h 51"/>
              <a:gd name="T2" fmla="*/ 2147483647 w 46"/>
              <a:gd name="T3" fmla="*/ 2147483647 h 51"/>
              <a:gd name="T4" fmla="*/ 2147483647 w 46"/>
              <a:gd name="T5" fmla="*/ 2147483647 h 51"/>
              <a:gd name="T6" fmla="*/ 2147483647 w 46"/>
              <a:gd name="T7" fmla="*/ 2147483647 h 51"/>
              <a:gd name="T8" fmla="*/ 2147483647 w 46"/>
              <a:gd name="T9" fmla="*/ 2147483647 h 51"/>
              <a:gd name="T10" fmla="*/ 2147483647 w 46"/>
              <a:gd name="T11" fmla="*/ 2147483647 h 51"/>
              <a:gd name="T12" fmla="*/ 2147483647 w 46"/>
              <a:gd name="T13" fmla="*/ 2147483647 h 51"/>
              <a:gd name="T14" fmla="*/ 2147483647 w 46"/>
              <a:gd name="T15" fmla="*/ 2147483647 h 51"/>
              <a:gd name="T16" fmla="*/ 2147483647 w 46"/>
              <a:gd name="T17" fmla="*/ 2147483647 h 51"/>
              <a:gd name="T18" fmla="*/ 2147483647 w 46"/>
              <a:gd name="T19" fmla="*/ 2147483647 h 51"/>
              <a:gd name="T20" fmla="*/ 2147483647 w 46"/>
              <a:gd name="T21" fmla="*/ 2147483647 h 51"/>
              <a:gd name="T22" fmla="*/ 2147483647 w 46"/>
              <a:gd name="T23" fmla="*/ 2147483647 h 51"/>
              <a:gd name="T24" fmla="*/ 2147483647 w 46"/>
              <a:gd name="T25" fmla="*/ 2147483647 h 51"/>
              <a:gd name="T26" fmla="*/ 2147483647 w 46"/>
              <a:gd name="T27" fmla="*/ 2147483647 h 51"/>
              <a:gd name="T28" fmla="*/ 2147483647 w 46"/>
              <a:gd name="T29" fmla="*/ 2147483647 h 51"/>
              <a:gd name="T30" fmla="*/ 2147483647 w 46"/>
              <a:gd name="T31" fmla="*/ 2147483647 h 51"/>
              <a:gd name="T32" fmla="*/ 2147483647 w 46"/>
              <a:gd name="T33" fmla="*/ 2147483647 h 51"/>
              <a:gd name="T34" fmla="*/ 2147483647 w 46"/>
              <a:gd name="T35" fmla="*/ 2147483647 h 51"/>
              <a:gd name="T36" fmla="*/ 2147483647 w 46"/>
              <a:gd name="T37" fmla="*/ 2147483647 h 51"/>
              <a:gd name="T38" fmla="*/ 2147483647 w 46"/>
              <a:gd name="T39" fmla="*/ 2147483647 h 51"/>
              <a:gd name="T40" fmla="*/ 2147483647 w 46"/>
              <a:gd name="T41" fmla="*/ 2147483647 h 51"/>
              <a:gd name="T42" fmla="*/ 2147483647 w 46"/>
              <a:gd name="T43" fmla="*/ 2147483647 h 51"/>
              <a:gd name="T44" fmla="*/ 2147483647 w 46"/>
              <a:gd name="T45" fmla="*/ 2147483647 h 51"/>
              <a:gd name="T46" fmla="*/ 2147483647 w 46"/>
              <a:gd name="T47" fmla="*/ 2147483647 h 51"/>
              <a:gd name="T48" fmla="*/ 2147483647 w 46"/>
              <a:gd name="T49" fmla="*/ 2147483647 h 51"/>
              <a:gd name="T50" fmla="*/ 2147483647 w 46"/>
              <a:gd name="T51" fmla="*/ 2147483647 h 51"/>
              <a:gd name="T52" fmla="*/ 2147483647 w 46"/>
              <a:gd name="T53" fmla="*/ 2147483647 h 51"/>
              <a:gd name="T54" fmla="*/ 2147483647 w 46"/>
              <a:gd name="T55" fmla="*/ 2147483647 h 51"/>
              <a:gd name="T56" fmla="*/ 2147483647 w 46"/>
              <a:gd name="T57" fmla="*/ 2147483647 h 51"/>
              <a:gd name="T58" fmla="*/ 2147483647 w 46"/>
              <a:gd name="T59" fmla="*/ 2147483647 h 51"/>
              <a:gd name="T60" fmla="*/ 2147483647 w 46"/>
              <a:gd name="T61" fmla="*/ 2147483647 h 51"/>
              <a:gd name="T62" fmla="*/ 2147483647 w 46"/>
              <a:gd name="T63" fmla="*/ 2147483647 h 51"/>
              <a:gd name="T64" fmla="*/ 2147483647 w 46"/>
              <a:gd name="T65" fmla="*/ 2147483647 h 51"/>
              <a:gd name="T66" fmla="*/ 0 w 46"/>
              <a:gd name="T67" fmla="*/ 2147483647 h 51"/>
              <a:gd name="T68" fmla="*/ 2147483647 w 46"/>
              <a:gd name="T69" fmla="*/ 2147483647 h 51"/>
              <a:gd name="T70" fmla="*/ 2147483647 w 46"/>
              <a:gd name="T71" fmla="*/ 2147483647 h 51"/>
              <a:gd name="T72" fmla="*/ 2147483647 w 46"/>
              <a:gd name="T73" fmla="*/ 2147483647 h 51"/>
              <a:gd name="T74" fmla="*/ 2147483647 w 46"/>
              <a:gd name="T75" fmla="*/ 2147483647 h 51"/>
              <a:gd name="T76" fmla="*/ 2147483647 w 46"/>
              <a:gd name="T77" fmla="*/ 2147483647 h 51"/>
              <a:gd name="T78" fmla="*/ 2147483647 w 46"/>
              <a:gd name="T79" fmla="*/ 2147483647 h 51"/>
              <a:gd name="T80" fmla="*/ 2147483647 w 46"/>
              <a:gd name="T81" fmla="*/ 2147483647 h 51"/>
              <a:gd name="T82" fmla="*/ 2147483647 w 46"/>
              <a:gd name="T83" fmla="*/ 2147483647 h 51"/>
              <a:gd name="T84" fmla="*/ 2147483647 w 46"/>
              <a:gd name="T85" fmla="*/ 2147483647 h 51"/>
              <a:gd name="T86" fmla="*/ 2147483647 w 46"/>
              <a:gd name="T87" fmla="*/ 2147483647 h 51"/>
              <a:gd name="T88" fmla="*/ 2147483647 w 46"/>
              <a:gd name="T89" fmla="*/ 2147483647 h 51"/>
              <a:gd name="T90" fmla="*/ 2147483647 w 46"/>
              <a:gd name="T91" fmla="*/ 2147483647 h 51"/>
              <a:gd name="T92" fmla="*/ 2147483647 w 46"/>
              <a:gd name="T93" fmla="*/ 2147483647 h 51"/>
              <a:gd name="T94" fmla="*/ 2147483647 w 46"/>
              <a:gd name="T95" fmla="*/ 2147483647 h 51"/>
              <a:gd name="T96" fmla="*/ 2147483647 w 46"/>
              <a:gd name="T97" fmla="*/ 2147483647 h 51"/>
              <a:gd name="T98" fmla="*/ 2147483647 w 46"/>
              <a:gd name="T99" fmla="*/ 2147483647 h 51"/>
              <a:gd name="T100" fmla="*/ 2147483647 w 46"/>
              <a:gd name="T101" fmla="*/ 2147483647 h 51"/>
              <a:gd name="T102" fmla="*/ 2147483647 w 46"/>
              <a:gd name="T103" fmla="*/ 2147483647 h 51"/>
              <a:gd name="T104" fmla="*/ 2147483647 w 46"/>
              <a:gd name="T105" fmla="*/ 2147483647 h 51"/>
              <a:gd name="T106" fmla="*/ 2147483647 w 46"/>
              <a:gd name="T107" fmla="*/ 2147483647 h 51"/>
              <a:gd name="T108" fmla="*/ 2147483647 w 46"/>
              <a:gd name="T109" fmla="*/ 2147483647 h 5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6"/>
              <a:gd name="T166" fmla="*/ 0 h 51"/>
              <a:gd name="T167" fmla="*/ 46 w 46"/>
              <a:gd name="T168" fmla="*/ 51 h 5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tx1">
              <a:lumMod val="65000"/>
              <a:lumOff val="35000"/>
            </a:schemeClr>
          </a:solidFill>
          <a:ln w="9525">
            <a:noFill/>
            <a:round/>
          </a:ln>
        </p:spPr>
        <p:txBody>
          <a:bodyPr lIns="81887" tIns="40943" rIns="81887" bIns="40943"/>
          <a:p>
            <a:pPr>
              <a:defRPr/>
            </a:pPr>
            <a:endParaRPr lang="zh-CN" altLang="en-US"/>
          </a:p>
        </p:txBody>
      </p:sp>
      <p:sp>
        <p:nvSpPr>
          <p:cNvPr id="6" name="文本框 55"/>
          <p:cNvSpPr txBox="1">
            <a:spLocks noChangeArrowheads="1"/>
          </p:cNvSpPr>
          <p:nvPr/>
        </p:nvSpPr>
        <p:spPr bwMode="auto">
          <a:xfrm>
            <a:off x="6911658" y="3716338"/>
            <a:ext cx="3222625" cy="1167130"/>
          </a:xfrm>
          <a:prstGeom prst="rect">
            <a:avLst/>
          </a:prstGeom>
          <a:noFill/>
          <a:ln w="9525">
            <a:noFill/>
            <a:miter lim="800000"/>
          </a:ln>
        </p:spPr>
        <p:txBody>
          <a:bodyPr lIns="91438" tIns="45719" rIns="91438" bIns="45719">
            <a:spAutoFit/>
          </a:bodyPr>
          <a:p>
            <a:pPr defTabSz="913130">
              <a:defRPr/>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用户界面</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a:p>
            <a:pPr defTabSz="913130">
              <a:defRPr/>
            </a:pPr>
            <a:endParaRPr lang="en-US" altLang="zh-CN" sz="600" b="1" dirty="0">
              <a:solidFill>
                <a:srgbClr val="7F7F7F"/>
              </a:solidFill>
              <a:latin typeface="微软雅黑" panose="020B0503020204020204" pitchFamily="34" charset="-122"/>
              <a:ea typeface="微软雅黑" panose="020B0503020204020204" pitchFamily="34" charset="-122"/>
            </a:endParaRPr>
          </a:p>
          <a:p>
            <a:pPr defTabSz="913130">
              <a:defRPr/>
            </a:pPr>
            <a:r>
              <a:rPr lang="en-US" altLang="zh-CN" sz="1800" dirty="0">
                <a:solidFill>
                  <a:srgbClr val="666666"/>
                </a:solidFill>
                <a:latin typeface="Century Gothic" panose="020B0502020202020204"/>
              </a:rPr>
              <a:t>1.</a:t>
            </a:r>
            <a:r>
              <a:rPr lang="zh-CN" altLang="en-US" sz="1800" dirty="0">
                <a:solidFill>
                  <a:srgbClr val="666666"/>
                </a:solidFill>
                <a:latin typeface="Century Gothic" panose="020B0502020202020204"/>
              </a:rPr>
              <a:t>界面风格统一</a:t>
            </a:r>
            <a:endParaRPr lang="zh-CN" altLang="en-US" sz="1800" dirty="0">
              <a:solidFill>
                <a:srgbClr val="666666"/>
              </a:solidFill>
              <a:latin typeface="Century Gothic" panose="020B0502020202020204"/>
            </a:endParaRPr>
          </a:p>
          <a:p>
            <a:pPr defTabSz="913130">
              <a:defRPr/>
            </a:pPr>
            <a:r>
              <a:rPr lang="en-US" altLang="zh-CN" sz="1800" dirty="0">
                <a:solidFill>
                  <a:srgbClr val="666666"/>
                </a:solidFill>
                <a:latin typeface="Century Gothic" panose="020B0502020202020204"/>
              </a:rPr>
              <a:t>2.logo</a:t>
            </a:r>
            <a:r>
              <a:rPr lang="zh-CN" altLang="en-US" sz="1800" dirty="0">
                <a:solidFill>
                  <a:srgbClr val="666666"/>
                </a:solidFill>
                <a:latin typeface="Century Gothic" panose="020B0502020202020204"/>
              </a:rPr>
              <a:t>清晰明了</a:t>
            </a:r>
            <a:endParaRPr lang="zh-CN" altLang="en-US" sz="1800" dirty="0">
              <a:solidFill>
                <a:srgbClr val="666666"/>
              </a:solidFill>
              <a:latin typeface="Century Gothic" panose="020B0502020202020204"/>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45"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anim calcmode="lin" valueType="num">
                                      <p:cBhvr>
                                        <p:cTn id="12" dur="500" fill="hold"/>
                                        <p:tgtEl>
                                          <p:spTgt spid="38"/>
                                        </p:tgtEl>
                                        <p:attrNameLst>
                                          <p:attrName>ppt_w</p:attrName>
                                        </p:attrNameLst>
                                      </p:cBhvr>
                                      <p:tavLst>
                                        <p:tav tm="0" fmla="#ppt_w*sin(2.5*pi*$)">
                                          <p:val>
                                            <p:fltVal val="0"/>
                                          </p:val>
                                        </p:tav>
                                        <p:tav tm="100000">
                                          <p:val>
                                            <p:fltVal val="1"/>
                                          </p:val>
                                        </p:tav>
                                      </p:tavLst>
                                    </p:anim>
                                    <p:anim calcmode="lin" valueType="num">
                                      <p:cBhvr>
                                        <p:cTn id="13" dur="500" fill="hold"/>
                                        <p:tgtEl>
                                          <p:spTgt spid="38"/>
                                        </p:tgtEl>
                                        <p:attrNameLst>
                                          <p:attrName>ppt_h</p:attrName>
                                        </p:attrNameLst>
                                      </p:cBhvr>
                                      <p:tavLst>
                                        <p:tav tm="0">
                                          <p:val>
                                            <p:strVal val="#ppt_h"/>
                                          </p:val>
                                        </p:tav>
                                        <p:tav tm="100000">
                                          <p:val>
                                            <p:strVal val="#ppt_h"/>
                                          </p:val>
                                        </p:tav>
                                      </p:tavLst>
                                    </p:anim>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left)">
                                      <p:cBhvr>
                                        <p:cTn id="17" dur="500"/>
                                        <p:tgtEl>
                                          <p:spTgt spid="61"/>
                                        </p:tgtEl>
                                      </p:cBhvr>
                                    </p:animEffect>
                                  </p:childTnLst>
                                </p:cTn>
                              </p:par>
                              <p:par>
                                <p:cTn id="18" presetID="45"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anim calcmode="lin" valueType="num">
                                      <p:cBhvr>
                                        <p:cTn id="21" dur="500" fill="hold"/>
                                        <p:tgtEl>
                                          <p:spTgt spid="43"/>
                                        </p:tgtEl>
                                        <p:attrNameLst>
                                          <p:attrName>ppt_w</p:attrName>
                                        </p:attrNameLst>
                                      </p:cBhvr>
                                      <p:tavLst>
                                        <p:tav tm="0" fmla="#ppt_w*sin(2.5*pi*$)">
                                          <p:val>
                                            <p:fltVal val="0"/>
                                          </p:val>
                                        </p:tav>
                                        <p:tav tm="100000">
                                          <p:val>
                                            <p:fltVal val="1"/>
                                          </p:val>
                                        </p:tav>
                                      </p:tavLst>
                                    </p:anim>
                                    <p:anim calcmode="lin" valueType="num">
                                      <p:cBhvr>
                                        <p:cTn id="22" dur="500" fill="hold"/>
                                        <p:tgtEl>
                                          <p:spTgt spid="43"/>
                                        </p:tgtEl>
                                        <p:attrNameLst>
                                          <p:attrName>ppt_h</p:attrName>
                                        </p:attrNameLst>
                                      </p:cBhvr>
                                      <p:tavLst>
                                        <p:tav tm="0">
                                          <p:val>
                                            <p:strVal val="#ppt_h"/>
                                          </p:val>
                                        </p:tav>
                                        <p:tav tm="100000">
                                          <p:val>
                                            <p:strVal val="#ppt_h"/>
                                          </p:val>
                                        </p:tav>
                                      </p:tavLst>
                                    </p:anim>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par>
                                <p:cTn id="27" presetID="45"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anim calcmode="lin" valueType="num">
                                      <p:cBhvr>
                                        <p:cTn id="30" dur="500" fill="hold"/>
                                        <p:tgtEl>
                                          <p:spTgt spid="42"/>
                                        </p:tgtEl>
                                        <p:attrNameLst>
                                          <p:attrName>ppt_w</p:attrName>
                                        </p:attrNameLst>
                                      </p:cBhvr>
                                      <p:tavLst>
                                        <p:tav tm="0" fmla="#ppt_w*sin(2.5*pi*$)">
                                          <p:val>
                                            <p:fltVal val="0"/>
                                          </p:val>
                                        </p:tav>
                                        <p:tav tm="100000">
                                          <p:val>
                                            <p:fltVal val="1"/>
                                          </p:val>
                                        </p:tav>
                                      </p:tavLst>
                                    </p:anim>
                                    <p:anim calcmode="lin" valueType="num">
                                      <p:cBhvr>
                                        <p:cTn id="31" dur="500" fill="hold"/>
                                        <p:tgtEl>
                                          <p:spTgt spid="42"/>
                                        </p:tgtEl>
                                        <p:attrNameLst>
                                          <p:attrName>ppt_h</p:attrName>
                                        </p:attrNameLst>
                                      </p:cBhvr>
                                      <p:tavLst>
                                        <p:tav tm="0">
                                          <p:val>
                                            <p:strVal val="#ppt_h"/>
                                          </p:val>
                                        </p:tav>
                                        <p:tav tm="100000">
                                          <p:val>
                                            <p:strVal val="#ppt_h"/>
                                          </p:val>
                                        </p:tav>
                                      </p:tavLst>
                                    </p:anim>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par>
                                <p:cTn id="36" presetID="45" presetClass="entr" presetSubtype="0" fill="hold"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anim calcmode="lin" valueType="num">
                                      <p:cBhvr>
                                        <p:cTn id="39" dur="500" fill="hold"/>
                                        <p:tgtEl>
                                          <p:spTgt spid="44"/>
                                        </p:tgtEl>
                                        <p:attrNameLst>
                                          <p:attrName>ppt_w</p:attrName>
                                        </p:attrNameLst>
                                      </p:cBhvr>
                                      <p:tavLst>
                                        <p:tav tm="0" fmla="#ppt_w*sin(2.5*pi*$)">
                                          <p:val>
                                            <p:fltVal val="0"/>
                                          </p:val>
                                        </p:tav>
                                        <p:tav tm="100000">
                                          <p:val>
                                            <p:fltVal val="1"/>
                                          </p:val>
                                        </p:tav>
                                      </p:tavLst>
                                    </p:anim>
                                    <p:anim calcmode="lin" valueType="num">
                                      <p:cBhvr>
                                        <p:cTn id="40" dur="500" fill="hold"/>
                                        <p:tgtEl>
                                          <p:spTgt spid="44"/>
                                        </p:tgtEl>
                                        <p:attrNameLst>
                                          <p:attrName>ppt_h</p:attrName>
                                        </p:attrNameLst>
                                      </p:cBhvr>
                                      <p:tavLst>
                                        <p:tav tm="0">
                                          <p:val>
                                            <p:strVal val="#ppt_h"/>
                                          </p:val>
                                        </p:tav>
                                        <p:tav tm="100000">
                                          <p:val>
                                            <p:strVal val="#ppt_h"/>
                                          </p:val>
                                        </p:tav>
                                      </p:tavLst>
                                    </p:anim>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61" grpId="0"/>
      <p:bldP spid="4" grpId="0"/>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06</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需求优先级</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669925" y="421640"/>
            <a:ext cx="275907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优先级总览</a:t>
            </a:r>
            <a:endParaRPr lang="zh-CN" altLang="en-US" sz="2800">
              <a:solidFill>
                <a:schemeClr val="bg1"/>
              </a:solidFill>
            </a:endParaRPr>
          </a:p>
        </p:txBody>
      </p:sp>
      <p:pic>
        <p:nvPicPr>
          <p:cNvPr id="2" name="图片 1" descr="1"/>
          <p:cNvPicPr>
            <a:picLocks noChangeAspect="1"/>
          </p:cNvPicPr>
          <p:nvPr/>
        </p:nvPicPr>
        <p:blipFill>
          <a:blip r:embed="rId1"/>
          <a:stretch>
            <a:fillRect/>
          </a:stretch>
        </p:blipFill>
        <p:spPr>
          <a:xfrm>
            <a:off x="3743325" y="2063115"/>
            <a:ext cx="3542030" cy="994410"/>
          </a:xfrm>
          <a:prstGeom prst="rect">
            <a:avLst/>
          </a:prstGeom>
        </p:spPr>
      </p:pic>
      <p:pic>
        <p:nvPicPr>
          <p:cNvPr id="3" name="图片 2" descr="4"/>
          <p:cNvPicPr>
            <a:picLocks noChangeAspect="1"/>
          </p:cNvPicPr>
          <p:nvPr/>
        </p:nvPicPr>
        <p:blipFill>
          <a:blip r:embed="rId2"/>
          <a:stretch>
            <a:fillRect/>
          </a:stretch>
        </p:blipFill>
        <p:spPr>
          <a:xfrm>
            <a:off x="8017510" y="4024630"/>
            <a:ext cx="2558415" cy="311785"/>
          </a:xfrm>
          <a:prstGeom prst="rect">
            <a:avLst/>
          </a:prstGeom>
        </p:spPr>
      </p:pic>
      <p:pic>
        <p:nvPicPr>
          <p:cNvPr id="7" name="图片 6" descr="2"/>
          <p:cNvPicPr>
            <a:picLocks noChangeAspect="1"/>
          </p:cNvPicPr>
          <p:nvPr/>
        </p:nvPicPr>
        <p:blipFill>
          <a:blip r:embed="rId3"/>
          <a:stretch>
            <a:fillRect/>
          </a:stretch>
        </p:blipFill>
        <p:spPr>
          <a:xfrm>
            <a:off x="7979410" y="2063115"/>
            <a:ext cx="3491865" cy="1325245"/>
          </a:xfrm>
          <a:prstGeom prst="rect">
            <a:avLst/>
          </a:prstGeom>
        </p:spPr>
      </p:pic>
      <p:pic>
        <p:nvPicPr>
          <p:cNvPr id="8" name="图片 7" descr="5"/>
          <p:cNvPicPr>
            <a:picLocks noChangeAspect="1"/>
          </p:cNvPicPr>
          <p:nvPr/>
        </p:nvPicPr>
        <p:blipFill>
          <a:blip r:embed="rId4"/>
          <a:stretch>
            <a:fillRect/>
          </a:stretch>
        </p:blipFill>
        <p:spPr>
          <a:xfrm>
            <a:off x="7979410" y="3595370"/>
            <a:ext cx="2817495" cy="289560"/>
          </a:xfrm>
          <a:prstGeom prst="rect">
            <a:avLst/>
          </a:prstGeom>
        </p:spPr>
      </p:pic>
      <p:pic>
        <p:nvPicPr>
          <p:cNvPr id="9" name="图片 8" descr="3"/>
          <p:cNvPicPr>
            <a:picLocks noChangeAspect="1"/>
          </p:cNvPicPr>
          <p:nvPr/>
        </p:nvPicPr>
        <p:blipFill>
          <a:blip r:embed="rId5"/>
          <a:stretch>
            <a:fillRect/>
          </a:stretch>
        </p:blipFill>
        <p:spPr>
          <a:xfrm>
            <a:off x="3743325" y="3388360"/>
            <a:ext cx="3314065" cy="741045"/>
          </a:xfrm>
          <a:prstGeom prst="rect">
            <a:avLst/>
          </a:prstGeom>
        </p:spPr>
      </p:pic>
      <p:sp>
        <p:nvSpPr>
          <p:cNvPr id="92" name="圆角矩形 21"/>
          <p:cNvSpPr>
            <a:spLocks noChangeAspect="1" noChangeArrowheads="1"/>
          </p:cNvSpPr>
          <p:nvPr/>
        </p:nvSpPr>
        <p:spPr bwMode="auto">
          <a:xfrm>
            <a:off x="928370" y="2063115"/>
            <a:ext cx="2212340" cy="239776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93" name="任意多边形 22"/>
          <p:cNvSpPr>
            <a:spLocks noChangeArrowheads="1"/>
          </p:cNvSpPr>
          <p:nvPr/>
        </p:nvSpPr>
        <p:spPr bwMode="auto">
          <a:xfrm>
            <a:off x="1280795" y="1993265"/>
            <a:ext cx="163513" cy="68263"/>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95" name="任意多边形 24"/>
          <p:cNvSpPr>
            <a:spLocks noChangeArrowheads="1"/>
          </p:cNvSpPr>
          <p:nvPr/>
        </p:nvSpPr>
        <p:spPr bwMode="auto">
          <a:xfrm>
            <a:off x="1361758" y="1993265"/>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1099820" y="2447290"/>
            <a:ext cx="1951355" cy="184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60" tIns="44230" rIns="88460" bIns="4423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a:solidFill>
                  <a:srgbClr val="666666"/>
                </a:solidFill>
                <a:latin typeface="Century Gothic" panose="020B0502020202020204" pitchFamily="34" charset="0"/>
              </a:rPr>
              <a:t>用户代表打分表：</a:t>
            </a:r>
            <a:r>
              <a:rPr lang="en-US" altLang="zh-CN" sz="1600">
                <a:solidFill>
                  <a:srgbClr val="666666"/>
                </a:solidFill>
                <a:latin typeface="Century Gothic" panose="020B0502020202020204" pitchFamily="34" charset="0"/>
              </a:rPr>
              <a:t>4</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开发者打分表：</a:t>
            </a:r>
            <a:r>
              <a:rPr lang="en-US" altLang="zh-CN" sz="1600">
                <a:solidFill>
                  <a:srgbClr val="666666"/>
                </a:solidFill>
                <a:latin typeface="Century Gothic" panose="020B0502020202020204" pitchFamily="34" charset="0"/>
              </a:rPr>
              <a:t>3</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优先级统计：</a:t>
            </a:r>
            <a:r>
              <a:rPr lang="en-US" altLang="zh-CN" sz="1600">
                <a:solidFill>
                  <a:srgbClr val="666666"/>
                </a:solidFill>
                <a:latin typeface="Century Gothic" panose="020B0502020202020204" pitchFamily="34" charset="0"/>
              </a:rPr>
              <a:t>7</a:t>
            </a:r>
            <a:endParaRPr lang="en-US" altLang="zh-CN"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总计：</a:t>
            </a:r>
            <a:r>
              <a:rPr lang="en-US" altLang="zh-CN" sz="1600">
                <a:solidFill>
                  <a:srgbClr val="666666"/>
                </a:solidFill>
                <a:latin typeface="Century Gothic" panose="020B0502020202020204" pitchFamily="34" charset="0"/>
              </a:rPr>
              <a:t>14</a:t>
            </a:r>
            <a:endParaRPr lang="en-US" altLang="zh-CN" sz="1600">
              <a:solidFill>
                <a:srgbClr val="666666"/>
              </a:solidFill>
              <a:latin typeface="Century Gothic" panose="020B0502020202020204" pitchFamily="34" charset="0"/>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93"/>
                                        </p:tgtEl>
                                        <p:attrNameLst>
                                          <p:attrName>style.visibility</p:attrName>
                                        </p:attrNameLst>
                                      </p:cBhvr>
                                      <p:to>
                                        <p:strVal val="visible"/>
                                      </p:to>
                                    </p:set>
                                    <p:animEffect>
                                      <p:cBhvr>
                                        <p:cTn id="13" dur="500"/>
                                        <p:tgtEl>
                                          <p:spTgt spid="9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p:cBhvr>
                                        <p:cTn id="16" dur="500"/>
                                        <p:tgtEl>
                                          <p:spTgt spid="9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92"/>
                                        </p:tgtEl>
                                        <p:attrNameLst>
                                          <p:attrName>style.visibility</p:attrName>
                                        </p:attrNameLst>
                                      </p:cBhvr>
                                      <p:to>
                                        <p:strVal val="visible"/>
                                      </p:to>
                                    </p:set>
                                    <p:animEffect>
                                      <p:cBhvr>
                                        <p:cTn id="21" dur="500"/>
                                        <p:tgtEl>
                                          <p:spTgt spid="9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6"/>
                                        </p:tgtEl>
                                        <p:attrNameLst>
                                          <p:attrName>style.visibility</p:attrName>
                                        </p:attrNameLst>
                                      </p:cBhvr>
                                      <p:to>
                                        <p:strVal val="visible"/>
                                      </p:to>
                                    </p:set>
                                    <p:animEffect>
                                      <p:cBhvr>
                                        <p:cTn id="26" dur="1000"/>
                                        <p:tgtEl>
                                          <p:spTgt spid="96"/>
                                        </p:tgtEl>
                                      </p:cBhvr>
                                    </p:animEffect>
                                    <p:anim calcmode="lin" valueType="num">
                                      <p:cBhvr>
                                        <p:cTn id="27" dur="1000" fill="hold"/>
                                        <p:tgtEl>
                                          <p:spTgt spid="96"/>
                                        </p:tgtEl>
                                        <p:attrNameLst>
                                          <p:attrName>ppt_x</p:attrName>
                                        </p:attrNameLst>
                                      </p:cBhvr>
                                      <p:tavLst>
                                        <p:tav tm="0">
                                          <p:val>
                                            <p:strVal val="#ppt_x"/>
                                          </p:val>
                                        </p:tav>
                                        <p:tav tm="100000">
                                          <p:val>
                                            <p:strVal val="#ppt_x"/>
                                          </p:val>
                                        </p:tav>
                                      </p:tavLst>
                                    </p:anim>
                                    <p:anim calcmode="lin" valueType="num">
                                      <p:cBhvr>
                                        <p:cTn id="28"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2" grpId="0" bldLvl="0" animBg="1" autoUpdateAnimBg="0"/>
      <p:bldP spid="93" grpId="0" bldLvl="0" animBg="1"/>
      <p:bldP spid="95" grpId="0" bldLvl="0" animBg="1" autoUpdateAnimBg="0"/>
      <p:bldP spid="96" grpId="0" bldLvl="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11480"/>
            <a:ext cx="205930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权重</a:t>
            </a:r>
            <a:endParaRPr lang="zh-CN" altLang="en-US" sz="2800">
              <a:solidFill>
                <a:schemeClr val="bg1"/>
              </a:solidFill>
            </a:endParaRPr>
          </a:p>
        </p:txBody>
      </p:sp>
      <p:graphicFrame>
        <p:nvGraphicFramePr>
          <p:cNvPr id="5" name="表格 4"/>
          <p:cNvGraphicFramePr/>
          <p:nvPr>
            <p:custDataLst>
              <p:tags r:id="rId1"/>
            </p:custDataLst>
          </p:nvPr>
        </p:nvGraphicFramePr>
        <p:xfrm>
          <a:off x="1983740" y="2256155"/>
          <a:ext cx="8531860" cy="2286000"/>
        </p:xfrm>
        <a:graphic>
          <a:graphicData uri="http://schemas.openxmlformats.org/drawingml/2006/table">
            <a:tbl>
              <a:tblPr firstRow="1" bandRow="1">
                <a:tableStyleId>{5940675A-B579-460E-94D1-54222C63F5DA}</a:tableStyleId>
              </a:tblPr>
              <a:tblGrid>
                <a:gridCol w="1706372"/>
                <a:gridCol w="1706372"/>
                <a:gridCol w="1706372"/>
                <a:gridCol w="1706372"/>
                <a:gridCol w="1706372"/>
              </a:tblGrid>
              <a:tr h="381000">
                <a:tc>
                  <a:txBody>
                    <a:bodyPr/>
                    <a:p>
                      <a:pPr indent="0" algn="ctr">
                        <a:buNone/>
                      </a:pPr>
                      <a:endParaRPr lang="en-US" altLang="en-US" sz="1400" b="1">
                        <a:solidFill>
                          <a:srgbClr val="000000"/>
                        </a:solidFill>
                        <a:latin typeface="+mn-ea"/>
                      </a:endParaRPr>
                    </a:p>
                  </a:txBody>
                  <a:tcPr marL="12700" marR="12700" marT="12700" vert="horz" anchor="ctr"/>
                </a:tc>
                <a:tc>
                  <a:txBody>
                    <a:bodyPr/>
                    <a:p>
                      <a:pPr indent="0" algn="ctr">
                        <a:buNone/>
                      </a:pPr>
                      <a:r>
                        <a:rPr lang="zh-CN" sz="1400" b="1">
                          <a:solidFill>
                            <a:srgbClr val="000000"/>
                          </a:solidFill>
                          <a:latin typeface="+mn-ea"/>
                        </a:rPr>
                        <a:t>相对收益</a:t>
                      </a:r>
                      <a:endParaRPr lang="zh-CN" altLang="en-US" sz="1400" b="1">
                        <a:solidFill>
                          <a:srgbClr val="000000"/>
                        </a:solidFill>
                        <a:latin typeface="+mn-ea"/>
                      </a:endParaRPr>
                    </a:p>
                  </a:txBody>
                  <a:tcPr marL="12700" marR="12700" marT="12700" vert="horz" anchor="ctr"/>
                </a:tc>
                <a:tc>
                  <a:txBody>
                    <a:bodyPr/>
                    <a:p>
                      <a:pPr indent="0" algn="ctr">
                        <a:buNone/>
                      </a:pPr>
                      <a:r>
                        <a:rPr lang="zh-CN" sz="1400" b="1">
                          <a:solidFill>
                            <a:srgbClr val="000000"/>
                          </a:solidFill>
                          <a:latin typeface="+mn-ea"/>
                        </a:rPr>
                        <a:t>相对损失</a:t>
                      </a:r>
                      <a:endParaRPr lang="zh-CN" altLang="en-US" sz="1400" b="1">
                        <a:solidFill>
                          <a:srgbClr val="000000"/>
                        </a:solidFill>
                        <a:latin typeface="+mn-ea"/>
                      </a:endParaRPr>
                    </a:p>
                  </a:txBody>
                  <a:tcPr marL="12700" marR="12700" marT="12700" vert="horz" anchor="ctr"/>
                </a:tc>
                <a:tc>
                  <a:txBody>
                    <a:bodyPr/>
                    <a:p>
                      <a:pPr indent="0" algn="ctr">
                        <a:buNone/>
                      </a:pPr>
                      <a:r>
                        <a:rPr lang="zh-CN" sz="1400" b="1">
                          <a:solidFill>
                            <a:srgbClr val="000000"/>
                          </a:solidFill>
                          <a:latin typeface="+mn-ea"/>
                        </a:rPr>
                        <a:t>相对成本</a:t>
                      </a:r>
                      <a:endParaRPr lang="zh-CN" altLang="en-US" sz="1400" b="1">
                        <a:solidFill>
                          <a:srgbClr val="000000"/>
                        </a:solidFill>
                        <a:latin typeface="+mn-ea"/>
                      </a:endParaRPr>
                    </a:p>
                  </a:txBody>
                  <a:tcPr marL="12700" marR="12700" marT="12700" vert="horz" anchor="ctr"/>
                </a:tc>
                <a:tc>
                  <a:txBody>
                    <a:bodyPr/>
                    <a:p>
                      <a:pPr indent="0" algn="ctr">
                        <a:buNone/>
                      </a:pPr>
                      <a:r>
                        <a:rPr lang="zh-CN" sz="1400" b="1">
                          <a:solidFill>
                            <a:srgbClr val="000000"/>
                          </a:solidFill>
                          <a:latin typeface="+mn-ea"/>
                        </a:rPr>
                        <a:t>相对风险</a:t>
                      </a:r>
                      <a:endParaRPr lang="zh-CN" altLang="en-US" sz="1400" b="1">
                        <a:solidFill>
                          <a:srgbClr val="000000"/>
                        </a:solidFill>
                        <a:latin typeface="+mn-ea"/>
                      </a:endParaRPr>
                    </a:p>
                  </a:txBody>
                  <a:tcPr marL="12700" marR="12700" marT="12700" vert="horz" anchor="ctr"/>
                </a:tc>
              </a:tr>
              <a:tr h="381000">
                <a:tc>
                  <a:txBody>
                    <a:bodyPr/>
                    <a:p>
                      <a:pPr indent="0" algn="ctr">
                        <a:buNone/>
                      </a:pPr>
                      <a:r>
                        <a:rPr lang="zh-CN" sz="1400" b="1">
                          <a:solidFill>
                            <a:srgbClr val="000000"/>
                          </a:solidFill>
                          <a:latin typeface="+mn-ea"/>
                        </a:rPr>
                        <a:t>相对权重</a:t>
                      </a:r>
                      <a:endParaRPr lang="zh-CN" altLang="en-US" sz="1400" b="1">
                        <a:solidFill>
                          <a:srgbClr val="000000"/>
                        </a:solidFill>
                        <a:latin typeface="+mn-ea"/>
                      </a:endParaRPr>
                    </a:p>
                  </a:txBody>
                  <a:tcPr marL="12700" marR="12700" marT="12700" vert="horz" anchor="ctr"/>
                </a:tc>
                <a:tc>
                  <a:txBody>
                    <a:bodyPr/>
                    <a:p>
                      <a:pPr indent="0" algn="ctr">
                        <a:buNone/>
                      </a:pPr>
                      <a:r>
                        <a:rPr lang="en-US" sz="1400" b="1">
                          <a:solidFill>
                            <a:srgbClr val="000000"/>
                          </a:solidFill>
                          <a:latin typeface="+mn-ea"/>
                        </a:rPr>
                        <a:t>1</a:t>
                      </a:r>
                      <a:endParaRPr lang="en-US" altLang="en-US" sz="1400" b="1">
                        <a:solidFill>
                          <a:srgbClr val="000000"/>
                        </a:solidFill>
                        <a:latin typeface="+mn-ea"/>
                      </a:endParaRPr>
                    </a:p>
                  </a:txBody>
                  <a:tcPr marL="12700" marR="12700" marT="12700" vert="horz" anchor="ctr"/>
                </a:tc>
                <a:tc>
                  <a:txBody>
                    <a:bodyPr/>
                    <a:p>
                      <a:pPr indent="0" algn="ctr">
                        <a:buNone/>
                      </a:pPr>
                      <a:r>
                        <a:rPr lang="en-US" sz="1400" b="1">
                          <a:solidFill>
                            <a:srgbClr val="000000"/>
                          </a:solidFill>
                          <a:latin typeface="+mn-ea"/>
                        </a:rPr>
                        <a:t>1</a:t>
                      </a:r>
                      <a:endParaRPr lang="en-US" altLang="en-US" sz="1400" b="1">
                        <a:solidFill>
                          <a:srgbClr val="000000"/>
                        </a:solidFill>
                        <a:latin typeface="+mn-ea"/>
                      </a:endParaRPr>
                    </a:p>
                  </a:txBody>
                  <a:tcPr marL="12700" marR="12700" marT="12700" vert="horz" anchor="ctr"/>
                </a:tc>
                <a:tc>
                  <a:txBody>
                    <a:bodyPr/>
                    <a:p>
                      <a:pPr indent="0" algn="ctr">
                        <a:buNone/>
                      </a:pPr>
                      <a:r>
                        <a:rPr lang="en-US" sz="1400" b="1">
                          <a:solidFill>
                            <a:srgbClr val="000000"/>
                          </a:solidFill>
                          <a:latin typeface="+mn-ea"/>
                        </a:rPr>
                        <a:t>1</a:t>
                      </a:r>
                      <a:endParaRPr lang="en-US" altLang="en-US" sz="1400" b="1">
                        <a:solidFill>
                          <a:srgbClr val="000000"/>
                        </a:solidFill>
                        <a:latin typeface="+mn-ea"/>
                      </a:endParaRPr>
                    </a:p>
                  </a:txBody>
                  <a:tcPr marL="12700" marR="12700" marT="12700" vert="horz" anchor="ctr"/>
                </a:tc>
                <a:tc>
                  <a:txBody>
                    <a:bodyPr/>
                    <a:p>
                      <a:pPr indent="0" algn="ctr">
                        <a:buNone/>
                      </a:pPr>
                      <a:r>
                        <a:rPr lang="en-US" sz="1400" b="1">
                          <a:solidFill>
                            <a:srgbClr val="000000"/>
                          </a:solidFill>
                          <a:latin typeface="+mn-ea"/>
                        </a:rPr>
                        <a:t>1</a:t>
                      </a:r>
                      <a:endParaRPr lang="en-US" altLang="en-US" sz="1400" b="1">
                        <a:solidFill>
                          <a:srgbClr val="000000"/>
                        </a:solidFill>
                        <a:latin typeface="+mn-ea"/>
                      </a:endParaRPr>
                    </a:p>
                  </a:txBody>
                  <a:tcPr marL="12700" marR="12700" marT="12700" vert="horz" anchor="ctr"/>
                </a:tc>
              </a:tr>
              <a:tr h="381000">
                <a:tc>
                  <a:txBody>
                    <a:bodyPr/>
                    <a:p>
                      <a:pPr indent="0" algn="ctr">
                        <a:buNone/>
                      </a:pPr>
                      <a:endParaRPr lang="en-US" altLang="en-US" sz="1400" b="1">
                        <a:solidFill>
                          <a:srgbClr val="000000"/>
                        </a:solidFill>
                        <a:latin typeface="+mn-ea"/>
                      </a:endParaRPr>
                    </a:p>
                  </a:txBody>
                  <a:tcPr marL="12700" marR="12700" marT="12700" vert="horz" anchor="ctr"/>
                </a:tc>
                <a:tc>
                  <a:txBody>
                    <a:bodyPr/>
                    <a:p>
                      <a:pPr indent="0" algn="ctr">
                        <a:buNone/>
                      </a:pPr>
                      <a:r>
                        <a:rPr lang="zh-CN" sz="1400" b="1">
                          <a:solidFill>
                            <a:srgbClr val="000000"/>
                          </a:solidFill>
                          <a:latin typeface="+mn-ea"/>
                        </a:rPr>
                        <a:t>指导者用户</a:t>
                      </a:r>
                      <a:endParaRPr lang="zh-CN" altLang="en-US" sz="1400" b="1">
                        <a:solidFill>
                          <a:srgbClr val="000000"/>
                        </a:solidFill>
                        <a:latin typeface="+mn-ea"/>
                      </a:endParaRPr>
                    </a:p>
                  </a:txBody>
                  <a:tcPr marL="12700" marR="12700" marT="12700" vert="horz" anchor="ctr"/>
                </a:tc>
                <a:tc>
                  <a:txBody>
                    <a:bodyPr/>
                    <a:p>
                      <a:pPr indent="0" algn="ctr">
                        <a:buNone/>
                      </a:pPr>
                      <a:r>
                        <a:rPr lang="zh-CN" sz="1400" b="1">
                          <a:solidFill>
                            <a:srgbClr val="000000"/>
                          </a:solidFill>
                          <a:latin typeface="+mn-ea"/>
                        </a:rPr>
                        <a:t>普通用户</a:t>
                      </a:r>
                      <a:endParaRPr lang="zh-CN" altLang="en-US" sz="1400" b="1">
                        <a:solidFill>
                          <a:srgbClr val="000000"/>
                        </a:solidFill>
                        <a:latin typeface="+mn-ea"/>
                      </a:endParaRPr>
                    </a:p>
                  </a:txBody>
                  <a:tcPr marL="12700" marR="12700" marT="12700" vert="horz" anchor="ctr"/>
                </a:tc>
                <a:tc>
                  <a:txBody>
                    <a:bodyPr/>
                    <a:p>
                      <a:pPr indent="0" algn="ctr">
                        <a:buNone/>
                      </a:pPr>
                      <a:r>
                        <a:rPr lang="zh-CN" sz="1400" b="1">
                          <a:solidFill>
                            <a:srgbClr val="000000"/>
                          </a:solidFill>
                          <a:latin typeface="+mn-ea"/>
                        </a:rPr>
                        <a:t>管理员用户</a:t>
                      </a:r>
                      <a:endParaRPr lang="zh-CN" altLang="en-US" sz="1400" b="1">
                        <a:solidFill>
                          <a:srgbClr val="000000"/>
                        </a:solidFill>
                        <a:latin typeface="+mn-ea"/>
                      </a:endParaRPr>
                    </a:p>
                  </a:txBody>
                  <a:tcPr marL="12700" marR="12700" marT="12700" vert="horz" anchor="ctr"/>
                </a:tc>
                <a:tc>
                  <a:txBody>
                    <a:bodyPr/>
                    <a:p>
                      <a:pPr indent="0" algn="ctr">
                        <a:buNone/>
                      </a:pPr>
                      <a:endParaRPr lang="zh-CN" altLang="en-US" sz="1400" b="1">
                        <a:solidFill>
                          <a:srgbClr val="000000"/>
                        </a:solidFill>
                        <a:latin typeface="+mn-ea"/>
                      </a:endParaRPr>
                    </a:p>
                  </a:txBody>
                  <a:tcPr marL="12700" marR="12700" marT="12700" vert="horz" anchor="ctr"/>
                </a:tc>
              </a:tr>
              <a:tr h="381000">
                <a:tc>
                  <a:txBody>
                    <a:bodyPr/>
                    <a:p>
                      <a:pPr indent="0" algn="ctr">
                        <a:buNone/>
                      </a:pPr>
                      <a:r>
                        <a:rPr lang="zh-CN" sz="1400" b="1">
                          <a:solidFill>
                            <a:srgbClr val="000000"/>
                          </a:solidFill>
                          <a:latin typeface="+mn-ea"/>
                        </a:rPr>
                        <a:t>相对权重</a:t>
                      </a:r>
                      <a:endParaRPr lang="zh-CN" altLang="en-US" sz="1400" b="1">
                        <a:solidFill>
                          <a:srgbClr val="000000"/>
                        </a:solidFill>
                        <a:latin typeface="+mn-ea"/>
                      </a:endParaRPr>
                    </a:p>
                  </a:txBody>
                  <a:tcPr marL="12700" marR="12700" marT="12700" vert="horz" anchor="ctr"/>
                </a:tc>
                <a:tc>
                  <a:txBody>
                    <a:bodyPr/>
                    <a:p>
                      <a:pPr indent="0" algn="ctr">
                        <a:buNone/>
                      </a:pPr>
                      <a:r>
                        <a:rPr lang="en-US" sz="1400" b="1">
                          <a:solidFill>
                            <a:srgbClr val="000000"/>
                          </a:solidFill>
                          <a:latin typeface="+mn-ea"/>
                        </a:rPr>
                        <a:t>1</a:t>
                      </a:r>
                      <a:endParaRPr lang="en-US" altLang="en-US" sz="1400" b="1">
                        <a:solidFill>
                          <a:srgbClr val="000000"/>
                        </a:solidFill>
                        <a:latin typeface="+mn-ea"/>
                      </a:endParaRPr>
                    </a:p>
                  </a:txBody>
                  <a:tcPr marL="12700" marR="12700" marT="12700" vert="horz" anchor="ctr"/>
                </a:tc>
                <a:tc>
                  <a:txBody>
                    <a:bodyPr/>
                    <a:p>
                      <a:pPr indent="0" algn="ctr">
                        <a:buNone/>
                      </a:pPr>
                      <a:r>
                        <a:rPr lang="en-US" sz="1400" b="1">
                          <a:solidFill>
                            <a:srgbClr val="000000"/>
                          </a:solidFill>
                          <a:latin typeface="+mn-ea"/>
                        </a:rPr>
                        <a:t>1</a:t>
                      </a:r>
                      <a:endParaRPr lang="en-US" altLang="en-US" sz="1400" b="1">
                        <a:solidFill>
                          <a:srgbClr val="000000"/>
                        </a:solidFill>
                        <a:latin typeface="+mn-ea"/>
                      </a:endParaRPr>
                    </a:p>
                  </a:txBody>
                  <a:tcPr marL="12700" marR="12700" marT="12700" vert="horz" anchor="ctr"/>
                </a:tc>
                <a:tc>
                  <a:txBody>
                    <a:bodyPr/>
                    <a:p>
                      <a:pPr indent="0" algn="ctr">
                        <a:buNone/>
                      </a:pPr>
                      <a:r>
                        <a:rPr lang="en-US" sz="1400" b="1">
                          <a:solidFill>
                            <a:srgbClr val="000000"/>
                          </a:solidFill>
                          <a:latin typeface="+mn-ea"/>
                        </a:rPr>
                        <a:t>1</a:t>
                      </a:r>
                      <a:endParaRPr lang="en-US" altLang="en-US" sz="1400" b="1">
                        <a:solidFill>
                          <a:srgbClr val="000000"/>
                        </a:solidFill>
                        <a:latin typeface="+mn-ea"/>
                      </a:endParaRPr>
                    </a:p>
                  </a:txBody>
                  <a:tcPr marL="12700" marR="12700" marT="12700" vert="horz" anchor="ctr"/>
                </a:tc>
                <a:tc>
                  <a:txBody>
                    <a:bodyPr/>
                    <a:p>
                      <a:pPr indent="0" algn="ctr">
                        <a:buNone/>
                      </a:pPr>
                      <a:endParaRPr lang="en-US" altLang="en-US" sz="1400" b="1">
                        <a:solidFill>
                          <a:srgbClr val="000000"/>
                        </a:solidFill>
                        <a:latin typeface="+mn-ea"/>
                      </a:endParaRPr>
                    </a:p>
                  </a:txBody>
                  <a:tcPr marL="12700" marR="12700" marT="12700" vert="horz" anchor="ctr"/>
                </a:tc>
              </a:tr>
            </a:tbl>
          </a:graphicData>
        </a:graphic>
      </p:graphicFrame>
      <p:graphicFrame>
        <p:nvGraphicFramePr>
          <p:cNvPr id="11" name="表格 10"/>
          <p:cNvGraphicFramePr/>
          <p:nvPr/>
        </p:nvGraphicFramePr>
        <p:xfrm>
          <a:off x="1983740" y="2256155"/>
          <a:ext cx="5119370" cy="848360"/>
        </p:xfrm>
        <a:graphic>
          <a:graphicData uri="http://schemas.openxmlformats.org/drawingml/2006/table">
            <a:tbl>
              <a:tblPr firstRow="1" bandRow="1">
                <a:tableStyleId>{5940675A-B579-460E-94D1-54222C63F5DA}</a:tableStyleId>
              </a:tblPr>
              <a:tblGrid>
                <a:gridCol w="1706372"/>
                <a:gridCol w="1706372"/>
                <a:gridCol w="1706372"/>
              </a:tblGrid>
              <a:tr h="381000">
                <a:tc>
                  <a:txBody>
                    <a:bodyPr/>
                    <a:p>
                      <a:pPr indent="0" algn="ctr">
                        <a:buNone/>
                      </a:pPr>
                      <a:r>
                        <a:rPr lang="zh-CN" sz="1400" b="1">
                          <a:solidFill>
                            <a:srgbClr val="000000"/>
                          </a:solidFill>
                          <a:latin typeface="+mn-ea"/>
                        </a:rPr>
                        <a:t>指导者用户</a:t>
                      </a:r>
                      <a:endParaRPr lang="zh-CN" altLang="en-US" sz="1400" b="1">
                        <a:solidFill>
                          <a:srgbClr val="000000"/>
                        </a:solidFill>
                        <a:latin typeface="+mn-ea"/>
                      </a:endParaRPr>
                    </a:p>
                  </a:txBody>
                  <a:tcPr marL="12700" marR="12700" marT="12700" vert="horz" anchor="ctr"/>
                </a:tc>
                <a:tc>
                  <a:txBody>
                    <a:bodyPr/>
                    <a:p>
                      <a:pPr indent="0" algn="ctr">
                        <a:buNone/>
                      </a:pPr>
                      <a:r>
                        <a:rPr lang="zh-CN" sz="1400" b="1">
                          <a:solidFill>
                            <a:srgbClr val="000000"/>
                          </a:solidFill>
                          <a:latin typeface="+mn-ea"/>
                        </a:rPr>
                        <a:t>普通用户</a:t>
                      </a:r>
                      <a:endParaRPr lang="zh-CN" altLang="en-US" sz="1400" b="1">
                        <a:solidFill>
                          <a:srgbClr val="000000"/>
                        </a:solidFill>
                        <a:latin typeface="+mn-ea"/>
                      </a:endParaRPr>
                    </a:p>
                  </a:txBody>
                  <a:tcPr marL="12700" marR="12700" marT="12700" vert="horz" anchor="ctr"/>
                </a:tc>
                <a:tc>
                  <a:txBody>
                    <a:bodyPr/>
                    <a:p>
                      <a:pPr indent="0" algn="ctr">
                        <a:buNone/>
                      </a:pPr>
                      <a:r>
                        <a:rPr lang="zh-CN" sz="1400" b="1">
                          <a:solidFill>
                            <a:srgbClr val="000000"/>
                          </a:solidFill>
                          <a:latin typeface="+mn-ea"/>
                        </a:rPr>
                        <a:t>管理员用户</a:t>
                      </a:r>
                      <a:endParaRPr lang="zh-CN" altLang="en-US" sz="1400" b="1">
                        <a:solidFill>
                          <a:srgbClr val="000000"/>
                        </a:solidFill>
                        <a:latin typeface="+mn-ea"/>
                      </a:endParaRPr>
                    </a:p>
                  </a:txBody>
                  <a:tcPr marL="12700" marR="12700" marT="12700" vert="horz" anchor="ctr"/>
                </a:tc>
              </a:tr>
              <a:tr h="381000">
                <a:tc>
                  <a:txBody>
                    <a:bodyPr/>
                    <a:p>
                      <a:pPr indent="0" algn="ctr">
                        <a:buNone/>
                      </a:pPr>
                      <a:r>
                        <a:rPr lang="en-US" sz="1400" b="1">
                          <a:solidFill>
                            <a:srgbClr val="000000"/>
                          </a:solidFill>
                          <a:latin typeface="+mn-ea"/>
                        </a:rPr>
                        <a:t>1</a:t>
                      </a:r>
                      <a:endParaRPr lang="en-US" altLang="en-US" sz="1400" b="1">
                        <a:solidFill>
                          <a:srgbClr val="000000"/>
                        </a:solidFill>
                        <a:latin typeface="+mn-ea"/>
                      </a:endParaRPr>
                    </a:p>
                  </a:txBody>
                  <a:tcPr marL="12700" marR="12700" marT="12700" vert="horz" anchor="ctr"/>
                </a:tc>
                <a:tc>
                  <a:txBody>
                    <a:bodyPr/>
                    <a:p>
                      <a:pPr indent="0" algn="ctr">
                        <a:buNone/>
                      </a:pPr>
                      <a:r>
                        <a:rPr lang="en-US" sz="1400" b="1">
                          <a:solidFill>
                            <a:srgbClr val="000000"/>
                          </a:solidFill>
                          <a:latin typeface="+mn-ea"/>
                        </a:rPr>
                        <a:t>1</a:t>
                      </a:r>
                      <a:endParaRPr lang="en-US" altLang="en-US" sz="1400" b="1">
                        <a:solidFill>
                          <a:srgbClr val="000000"/>
                        </a:solidFill>
                        <a:latin typeface="+mn-ea"/>
                      </a:endParaRPr>
                    </a:p>
                  </a:txBody>
                  <a:tcPr marL="12700" marR="12700" marT="12700" vert="horz" anchor="ctr"/>
                </a:tc>
                <a:tc>
                  <a:txBody>
                    <a:bodyPr/>
                    <a:p>
                      <a:pPr indent="0" algn="ctr">
                        <a:buNone/>
                      </a:pPr>
                      <a:r>
                        <a:rPr lang="en-US" sz="1400" b="1">
                          <a:solidFill>
                            <a:srgbClr val="000000"/>
                          </a:solidFill>
                          <a:latin typeface="+mn-ea"/>
                        </a:rPr>
                        <a:t>1</a:t>
                      </a:r>
                      <a:endParaRPr lang="en-US" altLang="en-US" sz="1400" b="1">
                        <a:solidFill>
                          <a:srgbClr val="000000"/>
                        </a:solidFill>
                        <a:latin typeface="+mn-ea"/>
                      </a:endParaRPr>
                    </a:p>
                  </a:txBody>
                  <a:tcPr marL="12700" marR="12700" marT="12700" vert="horz" anchor="ct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9441"/>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01</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愿景与范围</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11480"/>
            <a:ext cx="303339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管理员优先级</a:t>
            </a:r>
            <a:endParaRPr lang="zh-CN" altLang="en-US" sz="2800">
              <a:solidFill>
                <a:schemeClr val="bg1"/>
              </a:solidFill>
            </a:endParaRPr>
          </a:p>
        </p:txBody>
      </p:sp>
      <p:pic>
        <p:nvPicPr>
          <p:cNvPr id="4" name="图片 3"/>
          <p:cNvPicPr>
            <a:picLocks noChangeAspect="1"/>
          </p:cNvPicPr>
          <p:nvPr/>
        </p:nvPicPr>
        <p:blipFill>
          <a:blip r:embed="rId1"/>
          <a:stretch>
            <a:fillRect/>
          </a:stretch>
        </p:blipFill>
        <p:spPr>
          <a:xfrm>
            <a:off x="2499360" y="1203960"/>
            <a:ext cx="7380605" cy="5043805"/>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11480"/>
            <a:ext cx="303339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学习者优先级</a:t>
            </a:r>
            <a:endParaRPr lang="zh-CN" altLang="en-US" sz="2800">
              <a:solidFill>
                <a:schemeClr val="bg1"/>
              </a:solidFill>
            </a:endParaRPr>
          </a:p>
        </p:txBody>
      </p:sp>
      <p:pic>
        <p:nvPicPr>
          <p:cNvPr id="2" name="图片 1"/>
          <p:cNvPicPr>
            <a:picLocks noChangeAspect="1"/>
          </p:cNvPicPr>
          <p:nvPr/>
        </p:nvPicPr>
        <p:blipFill>
          <a:blip r:embed="rId1"/>
          <a:stretch>
            <a:fillRect/>
          </a:stretch>
        </p:blipFill>
        <p:spPr>
          <a:xfrm>
            <a:off x="2171700" y="1256665"/>
            <a:ext cx="7848600" cy="4853940"/>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学习者优先级（续）</a:t>
            </a:r>
            <a:endParaRPr lang="zh-CN" altLang="en-US" sz="2800">
              <a:solidFill>
                <a:schemeClr val="bg1"/>
              </a:solidFill>
            </a:endParaRPr>
          </a:p>
        </p:txBody>
      </p:sp>
      <p:pic>
        <p:nvPicPr>
          <p:cNvPr id="4" name="图片 3"/>
          <p:cNvPicPr>
            <a:picLocks noChangeAspect="1"/>
          </p:cNvPicPr>
          <p:nvPr/>
        </p:nvPicPr>
        <p:blipFill>
          <a:blip r:embed="rId1"/>
          <a:stretch>
            <a:fillRect/>
          </a:stretch>
        </p:blipFill>
        <p:spPr>
          <a:xfrm>
            <a:off x="2167890" y="1178560"/>
            <a:ext cx="7856220" cy="5212080"/>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学习者优先级（续）</a:t>
            </a:r>
            <a:endParaRPr lang="zh-CN" altLang="en-US" sz="2800">
              <a:solidFill>
                <a:schemeClr val="bg1"/>
              </a:solidFill>
            </a:endParaRPr>
          </a:p>
        </p:txBody>
      </p:sp>
      <p:pic>
        <p:nvPicPr>
          <p:cNvPr id="5" name="图片 4"/>
          <p:cNvPicPr>
            <a:picLocks noChangeAspect="1"/>
          </p:cNvPicPr>
          <p:nvPr/>
        </p:nvPicPr>
        <p:blipFill>
          <a:blip r:embed="rId1"/>
          <a:stretch>
            <a:fillRect/>
          </a:stretch>
        </p:blipFill>
        <p:spPr>
          <a:xfrm>
            <a:off x="2164080" y="1203960"/>
            <a:ext cx="7863840" cy="4869180"/>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07</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需求冲突处理</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需求获取</a:t>
            </a:r>
            <a:endParaRPr lang="zh-CN" altLang="en-US" sz="2800">
              <a:solidFill>
                <a:schemeClr val="bg1"/>
              </a:solidFill>
            </a:endParaRPr>
          </a:p>
        </p:txBody>
      </p:sp>
      <p:sp>
        <p:nvSpPr>
          <p:cNvPr id="100" name="文本框 99"/>
          <p:cNvSpPr txBox="1"/>
          <p:nvPr/>
        </p:nvSpPr>
        <p:spPr>
          <a:xfrm>
            <a:off x="1297305" y="1463357"/>
            <a:ext cx="5080000" cy="4061460"/>
          </a:xfrm>
          <a:prstGeom prst="rect">
            <a:avLst/>
          </a:prstGeom>
          <a:noFill/>
          <a:ln w="9525">
            <a:noFill/>
          </a:ln>
        </p:spPr>
        <p:txBody>
          <a:bodyPr>
            <a:spAutoFit/>
          </a:bodyPr>
          <a:p>
            <a:pPr marL="0" indent="0"/>
            <a:r>
              <a:rPr lang="zh-CN" sz="2400" b="1">
                <a:ea typeface="宋体" panose="02010600030101010101" pitchFamily="2" charset="-122"/>
              </a:rPr>
              <a:t>高兴欣学习者</a:t>
            </a:r>
            <a:r>
              <a:rPr lang="zh-CN" sz="2400" b="1">
                <a:latin typeface="Calibri" panose="020F0502020204030204" pitchFamily="34" charset="0"/>
                <a:ea typeface="宋体" panose="02010600030101010101" pitchFamily="2" charset="-122"/>
              </a:rPr>
              <a:t>：</a:t>
            </a:r>
            <a:r>
              <a:rPr lang="en-US" sz="1800" b="0">
                <a:latin typeface="Calibri" panose="020F0502020204030204" pitchFamily="34" charset="0"/>
                <a:ea typeface="宋体" panose="02010600030101010101" pitchFamily="2" charset="-122"/>
              </a:rPr>
              <a:t>1. </a:t>
            </a:r>
            <a:r>
              <a:rPr lang="zh-CN" sz="1800" b="0">
                <a:ea typeface="宋体" panose="02010600030101010101" pitchFamily="2" charset="-122"/>
              </a:rPr>
              <a:t>查看我的评价，有历史评价，查看评价的得分</a:t>
            </a:r>
            <a:r>
              <a:rPr lang="en-US" sz="1800" b="0">
                <a:latin typeface="Calibri" panose="020F0502020204030204" pitchFamily="34" charset="0"/>
                <a:ea typeface="宋体" panose="02010600030101010101" pitchFamily="2" charset="-122"/>
                <a:cs typeface="宋体-简" panose="02010800040101010101" charset="-122"/>
              </a:rPr>
              <a:t> </a:t>
            </a:r>
            <a:r>
              <a:rPr lang="zh-CN" sz="2400" b="1">
                <a:ea typeface="宋体" panose="02010600030101010101" pitchFamily="2" charset="-122"/>
              </a:rPr>
              <a:t>苏东来、俞佳琪需求获取</a:t>
            </a:r>
            <a:r>
              <a:rPr lang="en-US" sz="1800" b="0">
                <a:latin typeface="Calibri" panose="020F0502020204030204" pitchFamily="34" charset="0"/>
                <a:ea typeface="宋体" panose="02010600030101010101" pitchFamily="2" charset="-122"/>
              </a:rPr>
              <a:t>1. </a:t>
            </a:r>
            <a:r>
              <a:rPr lang="zh-CN" sz="1800" b="0">
                <a:ea typeface="宋体" panose="02010600030101010101" pitchFamily="2" charset="-122"/>
              </a:rPr>
              <a:t>消息页面自定义排序</a:t>
            </a:r>
            <a:r>
              <a:rPr lang="en-US" sz="1800" b="0">
                <a:latin typeface="Calibri" panose="020F0502020204030204" pitchFamily="34" charset="0"/>
                <a:ea typeface="宋体" panose="02010600030101010101" pitchFamily="2" charset="-122"/>
              </a:rPr>
              <a:t>2. </a:t>
            </a:r>
            <a:r>
              <a:rPr lang="zh-CN" sz="1800" b="0">
                <a:ea typeface="宋体" panose="02010600030101010101" pitchFamily="2" charset="-122"/>
              </a:rPr>
              <a:t>看到历史评价，总体评价，小组评价放在实例最后一个过程</a:t>
            </a:r>
            <a:r>
              <a:rPr lang="en-US" sz="1800" b="0">
                <a:latin typeface="Calibri" panose="020F0502020204030204" pitchFamily="34" charset="0"/>
                <a:ea typeface="宋体" panose="02010600030101010101" pitchFamily="2" charset="-122"/>
              </a:rPr>
              <a:t>3. </a:t>
            </a:r>
            <a:r>
              <a:rPr lang="zh-CN" sz="1800" b="0">
                <a:ea typeface="宋体" panose="02010600030101010101" pitchFamily="2" charset="-122"/>
              </a:rPr>
              <a:t>需要容量提示，可以对容量进行申请，界面小一点，去掉时间</a:t>
            </a:r>
            <a:r>
              <a:rPr lang="en-US" sz="1800" b="0">
                <a:latin typeface="Calibri" panose="020F0502020204030204" pitchFamily="34" charset="0"/>
                <a:ea typeface="宋体" panose="02010600030101010101" pitchFamily="2" charset="-122"/>
              </a:rPr>
              <a:t>4. </a:t>
            </a:r>
            <a:r>
              <a:rPr lang="zh-CN" sz="1800" b="0">
                <a:ea typeface="宋体" panose="02010600030101010101" pitchFamily="2" charset="-122"/>
              </a:rPr>
              <a:t>表情包</a:t>
            </a:r>
            <a:r>
              <a:rPr lang="en-US" sz="1800" b="0">
                <a:latin typeface="Calibri" panose="020F0502020204030204" pitchFamily="34" charset="0"/>
                <a:ea typeface="宋体" panose="02010600030101010101" pitchFamily="2" charset="-122"/>
              </a:rPr>
              <a:t>5. </a:t>
            </a:r>
            <a:r>
              <a:rPr lang="zh-CN" sz="1800" b="0">
                <a:ea typeface="宋体" panose="02010600030101010101" pitchFamily="2" charset="-122"/>
              </a:rPr>
              <a:t>退出实例，历史实例</a:t>
            </a:r>
            <a:r>
              <a:rPr lang="en-US" sz="1800" b="0">
                <a:latin typeface="Calibri" panose="020F0502020204030204" pitchFamily="34" charset="0"/>
                <a:ea typeface="宋体" panose="02010600030101010101" pitchFamily="2" charset="-122"/>
              </a:rPr>
              <a:t>6. </a:t>
            </a:r>
            <a:r>
              <a:rPr lang="zh-CN" sz="1800" b="0">
                <a:ea typeface="宋体" panose="02010600030101010101" pitchFamily="2" charset="-122"/>
              </a:rPr>
              <a:t>踢人功能</a:t>
            </a:r>
            <a:r>
              <a:rPr lang="en-US" sz="1800" b="0">
                <a:latin typeface="Calibri" panose="020F0502020204030204" pitchFamily="34" charset="0"/>
                <a:ea typeface="宋体" panose="02010600030101010101" pitchFamily="2" charset="-122"/>
              </a:rPr>
              <a:t>7. </a:t>
            </a:r>
            <a:r>
              <a:rPr lang="zh-CN" sz="1800" b="0">
                <a:ea typeface="宋体" panose="02010600030101010101" pitchFamily="2" charset="-122"/>
              </a:rPr>
              <a:t>创建实例去掉生成一个和批量生成区分</a:t>
            </a:r>
            <a:r>
              <a:rPr lang="en-US" sz="1200" b="0">
                <a:latin typeface="Calibri" panose="020F0502020204030204" pitchFamily="34" charset="0"/>
                <a:ea typeface="宋体" panose="02010600030101010101" pitchFamily="2" charset="-122"/>
                <a:cs typeface="宋体-简" panose="02010800040101010101" charset="-122"/>
              </a:rPr>
              <a:t> </a:t>
            </a:r>
            <a:endParaRPr lang="zh-CN" altLang="en-US"/>
          </a:p>
        </p:txBody>
      </p:sp>
      <p:sp>
        <p:nvSpPr>
          <p:cNvPr id="2" name="文本框 1"/>
          <p:cNvSpPr txBox="1"/>
          <p:nvPr/>
        </p:nvSpPr>
        <p:spPr>
          <a:xfrm>
            <a:off x="6825615" y="1463357"/>
            <a:ext cx="5080000" cy="1014730"/>
          </a:xfrm>
          <a:prstGeom prst="rect">
            <a:avLst/>
          </a:prstGeom>
          <a:noFill/>
          <a:ln w="9525">
            <a:noFill/>
          </a:ln>
        </p:spPr>
        <p:txBody>
          <a:bodyPr>
            <a:spAutoFit/>
          </a:bodyPr>
          <a:p>
            <a:pPr marL="0" indent="0"/>
            <a:r>
              <a:rPr lang="zh-CN" sz="2400" b="1">
                <a:latin typeface="Calibri" panose="020F0502020204030204" pitchFamily="34" charset="0"/>
                <a:ea typeface="宋体" panose="02010600030101010101" pitchFamily="2" charset="-122"/>
              </a:rPr>
              <a:t>管理员：</a:t>
            </a:r>
            <a:r>
              <a:rPr lang="en-US" sz="1800" b="0">
                <a:latin typeface="Calibri" panose="020F0502020204030204" pitchFamily="34" charset="0"/>
                <a:ea typeface="宋体" panose="02010600030101010101" pitchFamily="2" charset="-122"/>
              </a:rPr>
              <a:t>1. </a:t>
            </a:r>
            <a:r>
              <a:rPr lang="zh-CN" sz="1800" b="0">
                <a:ea typeface="宋体" panose="02010600030101010101" pitchFamily="2" charset="-122"/>
              </a:rPr>
              <a:t>需要有用户日志</a:t>
            </a:r>
            <a:endParaRPr lang="zh-CN" sz="1800" b="0">
              <a:ea typeface="宋体" panose="02010600030101010101" pitchFamily="2" charset="-122"/>
            </a:endParaRPr>
          </a:p>
          <a:p>
            <a:pPr marL="0" indent="0"/>
            <a:r>
              <a:rPr lang="en-US" altLang="zh-CN" sz="1800" b="0">
                <a:ea typeface="宋体" panose="02010600030101010101" pitchFamily="2" charset="-122"/>
              </a:rPr>
              <a:t>2. </a:t>
            </a:r>
            <a:r>
              <a:rPr lang="zh-CN" altLang="en-US" sz="1800" b="0">
                <a:ea typeface="宋体" panose="02010600030101010101" pitchFamily="2" charset="-122"/>
              </a:rPr>
              <a:t>管理员不负责案例质量管理</a:t>
            </a:r>
            <a:endParaRPr lang="zh-CN" altLang="en-US" sz="1800" b="0">
              <a:ea typeface="宋体" panose="02010600030101010101" pitchFamily="2"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356108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需求获取</a:t>
            </a:r>
            <a:endParaRPr lang="zh-CN" altLang="en-US" sz="2800">
              <a:solidFill>
                <a:schemeClr val="bg1"/>
              </a:solidFill>
            </a:endParaRPr>
          </a:p>
        </p:txBody>
      </p:sp>
      <p:sp>
        <p:nvSpPr>
          <p:cNvPr id="2" name="文本框 1"/>
          <p:cNvSpPr txBox="1"/>
          <p:nvPr/>
        </p:nvSpPr>
        <p:spPr>
          <a:xfrm>
            <a:off x="1488440" y="1678940"/>
            <a:ext cx="4205605" cy="3415030"/>
          </a:xfrm>
          <a:prstGeom prst="rect">
            <a:avLst/>
          </a:prstGeom>
          <a:noFill/>
          <a:ln w="9525">
            <a:noFill/>
          </a:ln>
        </p:spPr>
        <p:txBody>
          <a:bodyPr wrap="square">
            <a:spAutoFit/>
          </a:bodyPr>
          <a:p>
            <a:pPr marL="269875" indent="-269875"/>
            <a:r>
              <a:rPr lang="en-US" sz="1800" b="0">
                <a:latin typeface="Calibri" panose="020F0502020204030204" pitchFamily="34" charset="0"/>
                <a:ea typeface="宋体" panose="02010600030101010101" pitchFamily="2" charset="-122"/>
              </a:rPr>
              <a:t>      1. </a:t>
            </a:r>
            <a:r>
              <a:rPr lang="zh-CN" sz="1800" b="0">
                <a:latin typeface="Calibri" panose="020F0502020204030204" pitchFamily="34" charset="0"/>
                <a:ea typeface="宋体" panose="02010600030101010101" pitchFamily="2" charset="-122"/>
              </a:rPr>
              <a:t>首页实力添加</a:t>
            </a:r>
            <a:r>
              <a:rPr lang="zh-CN" sz="1800" b="0">
                <a:ea typeface="宋体" panose="02010600030101010101" pitchFamily="2" charset="-122"/>
              </a:rPr>
              <a:t>创建时间，完成度</a:t>
            </a:r>
            <a:r>
              <a:rPr lang="en-US" sz="1800" b="0">
                <a:latin typeface="Calibri" panose="020F0502020204030204" pitchFamily="34" charset="0"/>
                <a:ea typeface="宋体" panose="02010600030101010101" pitchFamily="2" charset="-122"/>
                <a:cs typeface="宋体-简" panose="02010800040101010101" charset="-122"/>
              </a:rPr>
              <a:t> </a:t>
            </a:r>
            <a:r>
              <a:rPr lang="en-US" sz="1800" b="0">
                <a:latin typeface="Calibri" panose="020F0502020204030204" pitchFamily="34" charset="0"/>
                <a:ea typeface="宋体" panose="02010600030101010101" pitchFamily="2" charset="-122"/>
              </a:rPr>
              <a:t>2. </a:t>
            </a:r>
            <a:r>
              <a:rPr lang="zh-CN" sz="1800" b="0">
                <a:ea typeface="宋体" panose="02010600030101010101" pitchFamily="2" charset="-122"/>
              </a:rPr>
              <a:t>每个窗口都加主菜单</a:t>
            </a:r>
            <a:r>
              <a:rPr lang="en-US" sz="1800" b="0">
                <a:latin typeface="Calibri" panose="020F0502020204030204" pitchFamily="34" charset="0"/>
                <a:ea typeface="宋体" panose="02010600030101010101" pitchFamily="2" charset="-122"/>
                <a:cs typeface="宋体-简" panose="02010800040101010101" charset="-122"/>
              </a:rPr>
              <a:t> </a:t>
            </a:r>
            <a:r>
              <a:rPr lang="en-US" sz="1800" b="0">
                <a:latin typeface="Calibri" panose="020F0502020204030204" pitchFamily="34" charset="0"/>
                <a:ea typeface="宋体" panose="02010600030101010101" pitchFamily="2" charset="-122"/>
              </a:rPr>
              <a:t>3. </a:t>
            </a:r>
            <a:r>
              <a:rPr lang="zh-CN" sz="1800" b="0">
                <a:ea typeface="宋体" panose="02010600030101010101" pitchFamily="2" charset="-122"/>
              </a:rPr>
              <a:t>标准文档由案例确认指导者无权修改</a:t>
            </a:r>
            <a:r>
              <a:rPr lang="en-US" sz="1800" b="0">
                <a:latin typeface="Calibri" panose="020F0502020204030204" pitchFamily="34" charset="0"/>
                <a:ea typeface="宋体" panose="02010600030101010101" pitchFamily="2" charset="-122"/>
                <a:cs typeface="宋体-简" panose="02010800040101010101" charset="-122"/>
              </a:rPr>
              <a:t> </a:t>
            </a:r>
            <a:r>
              <a:rPr lang="en-US" sz="1800" b="0">
                <a:latin typeface="Calibri" panose="020F0502020204030204" pitchFamily="34" charset="0"/>
                <a:ea typeface="宋体" panose="02010600030101010101" pitchFamily="2" charset="-122"/>
              </a:rPr>
              <a:t>4. </a:t>
            </a:r>
            <a:r>
              <a:rPr lang="zh-CN" sz="1800" b="0">
                <a:ea typeface="宋体" panose="02010600030101010101" pitchFamily="2" charset="-122"/>
              </a:rPr>
              <a:t>重新整理消息模块</a:t>
            </a:r>
            <a:r>
              <a:rPr lang="en-US" sz="1800" b="0">
                <a:latin typeface="Calibri" panose="020F0502020204030204" pitchFamily="34" charset="0"/>
                <a:ea typeface="宋体" panose="02010600030101010101" pitchFamily="2" charset="-122"/>
                <a:cs typeface="宋体-简" panose="02010800040101010101" charset="-122"/>
              </a:rPr>
              <a:t>  </a:t>
            </a:r>
            <a:r>
              <a:rPr lang="en-US" sz="1800" b="0">
                <a:latin typeface="Calibri" panose="020F0502020204030204" pitchFamily="34" charset="0"/>
                <a:ea typeface="宋体" panose="02010600030101010101" pitchFamily="2" charset="-122"/>
              </a:rPr>
              <a:t>(1) </a:t>
            </a:r>
            <a:r>
              <a:rPr lang="zh-CN" sz="1800" b="0">
                <a:ea typeface="宋体" panose="02010600030101010101" pitchFamily="2" charset="-122"/>
              </a:rPr>
              <a:t>未读标志</a:t>
            </a:r>
            <a:r>
              <a:rPr lang="en-US" sz="1800" b="0">
                <a:latin typeface="Calibri" panose="020F0502020204030204" pitchFamily="34" charset="0"/>
                <a:ea typeface="宋体" panose="02010600030101010101" pitchFamily="2" charset="-122"/>
                <a:cs typeface="宋体-简" panose="02010800040101010101" charset="-122"/>
              </a:rPr>
              <a:t>  </a:t>
            </a:r>
            <a:r>
              <a:rPr lang="en-US" sz="1800" b="0">
                <a:latin typeface="Calibri" panose="020F0502020204030204" pitchFamily="34" charset="0"/>
                <a:ea typeface="宋体" panose="02010600030101010101" pitchFamily="2" charset="-122"/>
              </a:rPr>
              <a:t>(2) </a:t>
            </a:r>
            <a:r>
              <a:rPr lang="zh-CN" sz="1800" b="0">
                <a:ea typeface="宋体" panose="02010600030101010101" pitchFamily="2" charset="-122"/>
              </a:rPr>
              <a:t>公告</a:t>
            </a:r>
            <a:r>
              <a:rPr lang="en-US" sz="1800" b="0">
                <a:latin typeface="Calibri" panose="020F0502020204030204" pitchFamily="34" charset="0"/>
                <a:ea typeface="宋体" panose="02010600030101010101" pitchFamily="2" charset="-122"/>
                <a:cs typeface="宋体-简" panose="02010800040101010101" charset="-122"/>
              </a:rPr>
              <a:t>  </a:t>
            </a:r>
            <a:r>
              <a:rPr lang="en-US" sz="1800" b="0">
                <a:latin typeface="Calibri" panose="020F0502020204030204" pitchFamily="34" charset="0"/>
                <a:ea typeface="宋体" panose="02010600030101010101" pitchFamily="2" charset="-122"/>
              </a:rPr>
              <a:t>(3) </a:t>
            </a:r>
            <a:r>
              <a:rPr lang="zh-CN" sz="1800" b="0">
                <a:ea typeface="宋体" panose="02010600030101010101" pitchFamily="2" charset="-122"/>
              </a:rPr>
              <a:t>系统公告</a:t>
            </a:r>
            <a:r>
              <a:rPr lang="en-US" sz="1800" b="0">
                <a:latin typeface="Calibri" panose="020F0502020204030204" pitchFamily="34" charset="0"/>
                <a:ea typeface="宋体" panose="02010600030101010101" pitchFamily="2" charset="-122"/>
                <a:cs typeface="宋体-简" panose="02010800040101010101" charset="-122"/>
              </a:rPr>
              <a:t>  </a:t>
            </a:r>
            <a:r>
              <a:rPr lang="zh-CN" sz="1800" b="0">
                <a:ea typeface="宋体" panose="02010600030101010101" pitchFamily="2" charset="-122"/>
              </a:rPr>
              <a:t>首页、</a:t>
            </a:r>
            <a:r>
              <a:rPr lang="en-US" sz="1800" b="0">
                <a:latin typeface="Calibri" panose="020F0502020204030204" pitchFamily="34" charset="0"/>
                <a:ea typeface="宋体" panose="02010600030101010101" pitchFamily="2" charset="-122"/>
                <a:cs typeface="宋体-简" panose="02010800040101010101" charset="-122"/>
              </a:rPr>
              <a:t>BBS</a:t>
            </a:r>
            <a:r>
              <a:rPr lang="en-US" sz="1800" b="0">
                <a:latin typeface="Calibri" panose="020F0502020204030204" pitchFamily="34" charset="0"/>
                <a:ea typeface="宋体" panose="02010600030101010101" pitchFamily="2" charset="-122"/>
              </a:rPr>
              <a:t>(4) </a:t>
            </a:r>
            <a:r>
              <a:rPr lang="zh-CN" sz="1800" b="0">
                <a:ea typeface="宋体" panose="02010600030101010101" pitchFamily="2" charset="-122"/>
              </a:rPr>
              <a:t>案例讨论版</a:t>
            </a:r>
            <a:r>
              <a:rPr lang="en-US" sz="1800" b="0">
                <a:latin typeface="Calibri" panose="020F0502020204030204" pitchFamily="34" charset="0"/>
                <a:ea typeface="宋体" panose="02010600030101010101" pitchFamily="2" charset="-122"/>
                <a:cs typeface="宋体-简" panose="02010800040101010101" charset="-122"/>
              </a:rPr>
              <a:t> </a:t>
            </a:r>
            <a:r>
              <a:rPr lang="en-US" sz="1800" b="0">
                <a:latin typeface="Calibri" panose="020F0502020204030204" pitchFamily="34" charset="0"/>
                <a:ea typeface="宋体" panose="02010600030101010101" pitchFamily="2" charset="-122"/>
              </a:rPr>
              <a:t>(5) </a:t>
            </a:r>
            <a:r>
              <a:rPr lang="zh-CN" sz="1800" b="0">
                <a:ea typeface="宋体" panose="02010600030101010101" pitchFamily="2" charset="-122"/>
              </a:rPr>
              <a:t>项目私信，圈子</a:t>
            </a:r>
            <a:r>
              <a:rPr lang="en-US" sz="1800" b="0">
                <a:latin typeface="Calibri" panose="020F0502020204030204" pitchFamily="34" charset="0"/>
                <a:ea typeface="宋体" panose="02010600030101010101" pitchFamily="2" charset="-122"/>
                <a:cs typeface="宋体-简" panose="02010800040101010101" charset="-122"/>
              </a:rPr>
              <a:t>   </a:t>
            </a:r>
            <a:r>
              <a:rPr lang="en-US" sz="1800" b="0">
                <a:latin typeface="Calibri" panose="020F0502020204030204" pitchFamily="34" charset="0"/>
                <a:ea typeface="宋体" panose="02010600030101010101" pitchFamily="2" charset="-122"/>
              </a:rPr>
              <a:t>5. </a:t>
            </a:r>
            <a:r>
              <a:rPr lang="zh-CN" sz="1800" b="0">
                <a:ea typeface="宋体" panose="02010600030101010101" pitchFamily="2" charset="-122"/>
              </a:rPr>
              <a:t>文档浏览迁移到按任务分类</a:t>
            </a:r>
            <a:r>
              <a:rPr lang="en-US" sz="1800" b="0">
                <a:latin typeface="Calibri" panose="020F0502020204030204" pitchFamily="34" charset="0"/>
                <a:ea typeface="宋体" panose="02010600030101010101" pitchFamily="2" charset="-122"/>
                <a:cs typeface="宋体-简" panose="02010800040101010101" charset="-122"/>
              </a:rPr>
              <a:t>  </a:t>
            </a:r>
            <a:endParaRPr lang="en-US" sz="1800" b="0">
              <a:latin typeface="Calibri" panose="020F0502020204030204" pitchFamily="34" charset="0"/>
              <a:ea typeface="宋体" panose="02010600030101010101" pitchFamily="2" charset="-122"/>
            </a:endParaRPr>
          </a:p>
          <a:p>
            <a:endParaRPr lang="en-US" altLang="en-US" sz="1800" b="0">
              <a:latin typeface="Calibri" panose="020F0502020204030204" pitchFamily="34" charset="0"/>
              <a:ea typeface="宋体" panose="02010600030101010101" pitchFamily="2" charset="-122"/>
            </a:endParaRPr>
          </a:p>
        </p:txBody>
      </p:sp>
      <p:sp>
        <p:nvSpPr>
          <p:cNvPr id="3" name="文本框 2"/>
          <p:cNvSpPr txBox="1"/>
          <p:nvPr/>
        </p:nvSpPr>
        <p:spPr>
          <a:xfrm>
            <a:off x="5928360" y="1678940"/>
            <a:ext cx="4450715" cy="3692525"/>
          </a:xfrm>
          <a:prstGeom prst="rect">
            <a:avLst/>
          </a:prstGeom>
          <a:noFill/>
        </p:spPr>
        <p:txBody>
          <a:bodyPr wrap="none" rtlCol="0" anchor="t">
            <a:spAutoFit/>
          </a:bodyPr>
          <a:p>
            <a:pPr marL="269875" indent="-269875"/>
            <a:r>
              <a:rPr lang="en-US">
                <a:sym typeface="+mn-ea"/>
              </a:rPr>
              <a:t>     6. </a:t>
            </a:r>
            <a:r>
              <a:rPr lang="zh-CN">
                <a:sym typeface="+mn-ea"/>
              </a:rPr>
              <a:t>任务总揽天机加【负责人】</a:t>
            </a:r>
            <a:r>
              <a:rPr lang="en-US">
                <a:sym typeface="+mn-ea"/>
              </a:rPr>
              <a:t>7. </a:t>
            </a:r>
            <a:r>
              <a:rPr lang="zh-CN">
                <a:sym typeface="+mn-ea"/>
              </a:rPr>
              <a:t>实例总览首页设为</a:t>
            </a:r>
            <a:r>
              <a:rPr lang="en-US">
                <a:cs typeface="宋体-简" panose="02010800040101010101" charset="-122"/>
                <a:sym typeface="+mn-ea"/>
              </a:rPr>
              <a:t>gant  </a:t>
            </a:r>
            <a:r>
              <a:rPr lang="en-US">
                <a:sym typeface="+mn-ea"/>
              </a:rPr>
              <a:t>8. </a:t>
            </a:r>
            <a:r>
              <a:rPr lang="zh-CN">
                <a:sym typeface="+mn-ea"/>
              </a:rPr>
              <a:t>参考资料添加分类</a:t>
            </a:r>
            <a:r>
              <a:rPr lang="en-US">
                <a:cs typeface="宋体-简" panose="02010800040101010101" charset="-122"/>
                <a:sym typeface="+mn-ea"/>
              </a:rPr>
              <a:t>  </a:t>
            </a:r>
            <a:r>
              <a:rPr lang="en-US">
                <a:sym typeface="+mn-ea"/>
              </a:rPr>
              <a:t>9. </a:t>
            </a:r>
            <a:r>
              <a:rPr lang="zh-CN">
                <a:sym typeface="+mn-ea"/>
              </a:rPr>
              <a:t>对项目评价分为自评，他评</a:t>
            </a:r>
            <a:r>
              <a:rPr lang="en-US">
                <a:cs typeface="宋体-简" panose="02010800040101010101" charset="-122"/>
                <a:sym typeface="+mn-ea"/>
              </a:rPr>
              <a:t>  </a:t>
            </a:r>
            <a:r>
              <a:rPr lang="en-US">
                <a:sym typeface="+mn-ea"/>
              </a:rPr>
              <a:t>10. </a:t>
            </a:r>
            <a:r>
              <a:rPr lang="zh-CN">
                <a:sym typeface="+mn-ea"/>
              </a:rPr>
              <a:t>将项目交流功能迁移到项目首页</a:t>
            </a:r>
            <a:r>
              <a:rPr lang="en-US">
                <a:sym typeface="+mn-ea"/>
              </a:rPr>
              <a:t>11. </a:t>
            </a:r>
            <a:r>
              <a:rPr lang="zh-CN">
                <a:sym typeface="+mn-ea"/>
              </a:rPr>
              <a:t>添加项目群</a:t>
            </a:r>
            <a:r>
              <a:rPr lang="en-US">
                <a:sym typeface="+mn-ea"/>
              </a:rPr>
              <a:t>12. </a:t>
            </a:r>
            <a:r>
              <a:rPr lang="zh-CN">
                <a:sym typeface="+mn-ea"/>
              </a:rPr>
              <a:t>添加项目动态圈</a:t>
            </a:r>
            <a:r>
              <a:rPr lang="en-US">
                <a:sym typeface="+mn-ea"/>
              </a:rPr>
              <a:t>13. </a:t>
            </a:r>
            <a:r>
              <a:rPr lang="zh-CN">
                <a:sym typeface="+mn-ea"/>
              </a:rPr>
              <a:t>实例首页加未读公告</a:t>
            </a:r>
            <a:r>
              <a:rPr lang="en-US">
                <a:sym typeface="+mn-ea"/>
              </a:rPr>
              <a:t>14. </a:t>
            </a:r>
            <a:r>
              <a:rPr lang="zh-CN">
                <a:sym typeface="+mn-ea"/>
              </a:rPr>
              <a:t>实例中添加搜索</a:t>
            </a:r>
            <a:r>
              <a:rPr lang="en-US">
                <a:sym typeface="+mn-ea"/>
              </a:rPr>
              <a:t>15. </a:t>
            </a:r>
            <a:r>
              <a:rPr lang="zh-CN">
                <a:sym typeface="+mn-ea"/>
              </a:rPr>
              <a:t>任务名称、文档名称、参考资料名称</a:t>
            </a:r>
            <a:r>
              <a:rPr lang="en-US">
                <a:sym typeface="+mn-ea"/>
              </a:rPr>
              <a:t>16. </a:t>
            </a:r>
            <a:r>
              <a:rPr lang="zh-CN">
                <a:sym typeface="+mn-ea"/>
              </a:rPr>
              <a:t>原本的底部导航消息迁移到个人主页</a:t>
            </a:r>
            <a:r>
              <a:rPr lang="en-US">
                <a:sym typeface="+mn-ea"/>
              </a:rPr>
              <a:t>17. </a:t>
            </a:r>
            <a:r>
              <a:rPr lang="zh-CN">
                <a:sym typeface="+mn-ea"/>
              </a:rPr>
              <a:t>搜索到的个人页面按权限显式</a:t>
            </a:r>
            <a:r>
              <a:rPr lang="en-US">
                <a:sym typeface="+mn-ea"/>
              </a:rPr>
              <a:t>18. </a:t>
            </a:r>
            <a:r>
              <a:rPr lang="zh-CN">
                <a:sym typeface="+mn-ea"/>
              </a:rPr>
              <a:t>按生成者区分案例</a:t>
            </a:r>
            <a:endParaRPr lang="zh-CN" altLang="en-US"/>
          </a:p>
        </p:txBody>
      </p:sp>
      <p:sp>
        <p:nvSpPr>
          <p:cNvPr id="4" name="矩形 22"/>
          <p:cNvSpPr>
            <a:spLocks noChangeArrowheads="1"/>
          </p:cNvSpPr>
          <p:nvPr/>
        </p:nvSpPr>
        <p:spPr bwMode="auto">
          <a:xfrm>
            <a:off x="4438650" y="5701665"/>
            <a:ext cx="2821940" cy="408305"/>
          </a:xfrm>
          <a:prstGeom prst="rect">
            <a:avLst/>
          </a:prstGeom>
          <a:solidFill>
            <a:schemeClr val="tx1">
              <a:lumMod val="65000"/>
              <a:lumOff val="35000"/>
            </a:schemeClr>
          </a:solidFill>
          <a:ln w="25400">
            <a:noFill/>
            <a:bevel/>
          </a:ln>
          <a:effectLst>
            <a:outerShdw blurRad="317500" dist="190500" dir="9000000" algn="r" rotWithShape="0">
              <a:prstClr val="black">
                <a:alpha val="40000"/>
              </a:prstClr>
            </a:outerShdw>
          </a:effectLst>
        </p:spPr>
        <p:txBody>
          <a:bodyPr anchor="ctr"/>
          <a:p>
            <a:pPr algn="ctr">
              <a:defRPr/>
            </a:pPr>
            <a:endParaRPr lang="zh-CN" altLang="zh-CN">
              <a:solidFill>
                <a:srgbClr val="FFFFFF"/>
              </a:solidFill>
              <a:latin typeface="宋体" panose="02010600030101010101" pitchFamily="2" charset="-122"/>
              <a:sym typeface="宋体" panose="02010600030101010101" pitchFamily="2" charset="-122"/>
            </a:endParaRPr>
          </a:p>
        </p:txBody>
      </p:sp>
      <p:sp>
        <p:nvSpPr>
          <p:cNvPr id="5" name="文本框 4"/>
          <p:cNvSpPr txBox="1"/>
          <p:nvPr/>
        </p:nvSpPr>
        <p:spPr>
          <a:xfrm>
            <a:off x="4729480" y="5721985"/>
            <a:ext cx="2240280" cy="368300"/>
          </a:xfrm>
          <a:prstGeom prst="rect">
            <a:avLst/>
          </a:prstGeom>
          <a:noFill/>
        </p:spPr>
        <p:txBody>
          <a:bodyPr wrap="none" rtlCol="0">
            <a:spAutoFit/>
          </a:bodyPr>
          <a:p>
            <a:r>
              <a:rPr lang="zh-CN" altLang="en-US">
                <a:solidFill>
                  <a:schemeClr val="bg1"/>
                </a:solidFill>
              </a:rPr>
              <a:t>暂时未发现需求冲突</a:t>
            </a:r>
            <a:endParaRPr lang="zh-CN" altLang="en-US">
              <a:solidFill>
                <a:schemeClr val="bg1"/>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4" grpId="0" bldLvl="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08</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数据字典</a:t>
            </a:r>
            <a:r>
              <a:rPr lang="en-US" altLang="zh-CN" sz="3200" spc="300" dirty="0">
                <a:latin typeface="华文细黑" panose="02010600040101010101" pitchFamily="2" charset="-122"/>
                <a:ea typeface="华文细黑" panose="02010600040101010101" pitchFamily="2" charset="-122"/>
              </a:rPr>
              <a:t>&amp;ER</a:t>
            </a:r>
            <a:r>
              <a:rPr lang="zh-CN" altLang="en-US" sz="3200" spc="300" dirty="0">
                <a:latin typeface="华文细黑" panose="02010600040101010101" pitchFamily="2" charset="-122"/>
                <a:ea typeface="华文细黑" panose="02010600040101010101" pitchFamily="2" charset="-122"/>
              </a:rPr>
              <a:t>图</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数据字典</a:t>
            </a:r>
            <a:endParaRPr lang="zh-CN" altLang="en-US" sz="2800">
              <a:solidFill>
                <a:schemeClr val="bg1"/>
              </a:solidFill>
            </a:endParaRPr>
          </a:p>
        </p:txBody>
      </p:sp>
      <p:sp>
        <p:nvSpPr>
          <p:cNvPr id="100" name="文本框 99"/>
          <p:cNvSpPr txBox="1"/>
          <p:nvPr/>
        </p:nvSpPr>
        <p:spPr>
          <a:xfrm>
            <a:off x="5085715" y="852805"/>
            <a:ext cx="5931535" cy="245110"/>
          </a:xfrm>
          <a:prstGeom prst="rect">
            <a:avLst/>
          </a:prstGeom>
          <a:noFill/>
          <a:ln w="9525">
            <a:noFill/>
          </a:ln>
        </p:spPr>
        <p:txBody>
          <a:bodyPr wrap="square">
            <a:spAutoFit/>
          </a:bodyPr>
          <a:p>
            <a:pPr marL="0" indent="0" algn="ctr"/>
            <a:r>
              <a:rPr lang="zh-CN" sz="1000" b="0">
                <a:ea typeface="黑体" panose="02010609060101010101" charset="-122"/>
              </a:rPr>
              <a:t>表格</a:t>
            </a:r>
            <a:r>
              <a:rPr lang="en-US" sz="1000" b="0">
                <a:latin typeface="Calibri Light" panose="020F0302020204030204" pitchFamily="34" charset="0"/>
                <a:ea typeface="黑体" panose="02010609060101010101" charset="-122"/>
                <a:cs typeface="Times New Roman" panose="02020503050405090304" charset="0"/>
              </a:rPr>
              <a:t> 9</a:t>
            </a:r>
            <a:r>
              <a:rPr lang="zh-CN" sz="1000" b="0">
                <a:latin typeface="Calibri Light" panose="020F0302020204030204" pitchFamily="34" charset="0"/>
                <a:ea typeface="黑体" panose="02010609060101010101" charset="-122"/>
              </a:rPr>
              <a:t>实例数据表</a:t>
            </a:r>
            <a:r>
              <a:rPr lang="en-US" sz="1000" b="0">
                <a:latin typeface="Calibri Light" panose="020F0302020204030204" pitchFamily="34" charset="0"/>
                <a:ea typeface="黑体" panose="02010609060101010101" charset="-122"/>
                <a:cs typeface="Times New Roman" panose="02020503050405090304" charset="0"/>
              </a:rPr>
              <a:t>-instance</a:t>
            </a:r>
            <a:endParaRPr lang="zh-CN" altLang="en-US"/>
          </a:p>
        </p:txBody>
      </p:sp>
      <p:graphicFrame>
        <p:nvGraphicFramePr>
          <p:cNvPr id="6" name="表格 5"/>
          <p:cNvGraphicFramePr/>
          <p:nvPr>
            <p:custDataLst>
              <p:tags r:id="rId1"/>
            </p:custDataLst>
          </p:nvPr>
        </p:nvGraphicFramePr>
        <p:xfrm>
          <a:off x="4257040" y="1148715"/>
          <a:ext cx="6875780" cy="4910455"/>
        </p:xfrm>
        <a:graphic>
          <a:graphicData uri="http://schemas.openxmlformats.org/drawingml/2006/table">
            <a:tbl>
              <a:tblPr firstRow="1" bandRow="1">
                <a:tableStyleId>{5940675A-B579-460E-94D1-54222C63F5DA}</a:tableStyleId>
              </a:tblPr>
              <a:tblGrid>
                <a:gridCol w="1596390"/>
                <a:gridCol w="1105535"/>
                <a:gridCol w="622935"/>
                <a:gridCol w="671195"/>
                <a:gridCol w="671195"/>
                <a:gridCol w="735965"/>
                <a:gridCol w="569595"/>
                <a:gridCol w="902970"/>
              </a:tblGrid>
              <a:tr h="344170">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字段名</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数据类型</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默认值</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允许空值</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自动递增</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约束</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主键</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备注</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288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i</a:t>
                      </a:r>
                      <a:r>
                        <a:rPr lang="en-US" sz="1200" b="0">
                          <a:latin typeface="Calibri" panose="020F0502020204030204" pitchFamily="34" charset="0"/>
                          <a:cs typeface="Calibri" panose="020F0502020204030204" pitchFamily="34" charset="0"/>
                        </a:rPr>
                        <a:t>d</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i</a:t>
                      </a:r>
                      <a:r>
                        <a:rPr lang="en-US" sz="1200" b="0">
                          <a:latin typeface="Calibri" panose="020F0502020204030204" pitchFamily="34" charset="0"/>
                          <a:cs typeface="Calibri" panose="020F0502020204030204" pitchFamily="34" charset="0"/>
                        </a:rPr>
                        <a:t>nt</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no</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y</a:t>
                      </a:r>
                      <a:r>
                        <a:rPr lang="en-US" sz="1200" b="0">
                          <a:latin typeface="Calibri" panose="020F0502020204030204" pitchFamily="34" charset="0"/>
                          <a:cs typeface="Calibri" panose="020F0502020204030204" pitchFamily="34" charset="0"/>
                        </a:rPr>
                        <a:t>es</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yes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实例id</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4805">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name</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v</a:t>
                      </a:r>
                      <a:r>
                        <a:rPr lang="en-US" sz="1200" b="0">
                          <a:latin typeface="Calibri" panose="020F0502020204030204" pitchFamily="34" charset="0"/>
                          <a:cs typeface="Calibri" panose="020F0502020204030204" pitchFamily="34" charset="0"/>
                        </a:rPr>
                        <a:t>archar(30)</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n</a:t>
                      </a:r>
                      <a:r>
                        <a:rPr lang="en-US" sz="1200" b="0">
                          <a:latin typeface="Calibri" panose="020F0502020204030204" pitchFamily="34" charset="0"/>
                          <a:cs typeface="Calibri" panose="020F0502020204030204" pitchFamily="34" charset="0"/>
                        </a:rPr>
                        <a:t>o</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实例名称</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689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grou</a:t>
                      </a:r>
                      <a:r>
                        <a:rPr lang="en-US" sz="1200" b="0">
                          <a:latin typeface="Calibri" panose="020F0502020204030204" pitchFamily="34" charset="0"/>
                          <a:cs typeface="Calibri" panose="020F0502020204030204" pitchFamily="34" charset="0"/>
                        </a:rPr>
                        <a:t>p_name</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var</a:t>
                      </a:r>
                      <a:r>
                        <a:rPr lang="en-US" sz="1200" b="0">
                          <a:latin typeface="Calibri" panose="020F0502020204030204" pitchFamily="34" charset="0"/>
                          <a:cs typeface="Calibri" panose="020F0502020204030204" pitchFamily="34" charset="0"/>
                        </a:rPr>
                        <a:t>char(30)</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n</a:t>
                      </a:r>
                      <a:r>
                        <a:rPr lang="en-US" sz="1200" b="0">
                          <a:latin typeface="Calibri" panose="020F0502020204030204" pitchFamily="34" charset="0"/>
                          <a:cs typeface="Calibri" panose="020F0502020204030204" pitchFamily="34" charset="0"/>
                        </a:rPr>
                        <a:t>o</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实例负责小组名称</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4170">
                <a:tc>
                  <a:txBody>
                    <a:bodyPr/>
                    <a:p>
                      <a:pPr indent="0">
                        <a:buNone/>
                      </a:pPr>
                      <a:r>
                        <a:rPr lang="en-US" sz="1200" b="0">
                          <a:latin typeface="Calibri" panose="020F0502020204030204" pitchFamily="34" charset="0"/>
                          <a:cs typeface="Calibri" panose="020F0502020204030204" pitchFamily="34" charset="0"/>
                        </a:rPr>
                        <a:t>description</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v</a:t>
                      </a:r>
                      <a:r>
                        <a:rPr lang="en-US" sz="1200" b="0">
                          <a:latin typeface="Calibri" panose="020F0502020204030204" pitchFamily="34" charset="0"/>
                          <a:cs typeface="Calibri" panose="020F0502020204030204" pitchFamily="34" charset="0"/>
                        </a:rPr>
                        <a:t>archar(500)</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n</a:t>
                      </a:r>
                      <a:r>
                        <a:rPr lang="en-US" sz="1200" b="0">
                          <a:latin typeface="Calibri" panose="020F0502020204030204" pitchFamily="34" charset="0"/>
                          <a:cs typeface="Calibri" panose="020F0502020204030204" pitchFamily="34" charset="0"/>
                        </a:rPr>
                        <a:t>o</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实例描述</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6075">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background</a:t>
                      </a:r>
                      <a:r>
                        <a:rPr lang="en-US" sz="1200" b="0">
                          <a:latin typeface="Calibri" panose="020F0502020204030204" pitchFamily="34" charset="0"/>
                          <a:cs typeface="Calibri" panose="020F0502020204030204" pitchFamily="34" charset="0"/>
                        </a:rPr>
                        <a:t>_img</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b</a:t>
                      </a:r>
                      <a:r>
                        <a:rPr lang="en-US" sz="1200" b="0">
                          <a:latin typeface="Calibri" panose="020F0502020204030204" pitchFamily="34" charset="0"/>
                          <a:cs typeface="Calibri" panose="020F0502020204030204" pitchFamily="34" charset="0"/>
                        </a:rPr>
                        <a:t>lob</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y</a:t>
                      </a:r>
                      <a:r>
                        <a:rPr lang="en-US" sz="1200" b="0">
                          <a:latin typeface="Calibri" panose="020F0502020204030204" pitchFamily="34" charset="0"/>
                          <a:cs typeface="Calibri" panose="020F0502020204030204" pitchFamily="34" charset="0"/>
                        </a:rPr>
                        <a:t>es</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实例背景图</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4805">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i</a:t>
                      </a:r>
                      <a:r>
                        <a:rPr lang="en-US" sz="1200" b="0">
                          <a:latin typeface="Calibri" panose="020F0502020204030204" pitchFamily="34" charset="0"/>
                          <a:cs typeface="Calibri" panose="020F0502020204030204" pitchFamily="34" charset="0"/>
                        </a:rPr>
                        <a:t>con</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y</a:t>
                      </a:r>
                      <a:r>
                        <a:rPr lang="en-US" sz="1200" b="0">
                          <a:latin typeface="Calibri" panose="020F0502020204030204" pitchFamily="34" charset="0"/>
                          <a:cs typeface="Calibri" panose="020F0502020204030204" pitchFamily="34" charset="0"/>
                        </a:rPr>
                        <a:t>es</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实例图标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864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crea</a:t>
                      </a:r>
                      <a:r>
                        <a:rPr lang="en-US" sz="1200" b="0">
                          <a:latin typeface="Calibri" panose="020F0502020204030204" pitchFamily="34" charset="0"/>
                          <a:cs typeface="Calibri" panose="020F0502020204030204" pitchFamily="34" charset="0"/>
                        </a:rPr>
                        <a:t>te</a:t>
                      </a:r>
                      <a:r>
                        <a:rPr lang="en-US" sz="1200" b="0">
                          <a:latin typeface="宋体" panose="02010600030101010101" pitchFamily="2" charset="-122"/>
                          <a:ea typeface="宋体" panose="02010600030101010101" pitchFamily="2" charset="-122"/>
                          <a:cs typeface="宋体" panose="02010600030101010101" pitchFamily="2" charset="-122"/>
                        </a:rPr>
                        <a:t>_</a:t>
                      </a:r>
                      <a:r>
                        <a:rPr lang="en-US" sz="1200" b="0">
                          <a:latin typeface="Calibri" panose="020F0502020204030204" pitchFamily="34" charset="0"/>
                          <a:cs typeface="Calibri" panose="020F0502020204030204" pitchFamily="34" charset="0"/>
                        </a:rPr>
                        <a:t>user</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i</a:t>
                      </a:r>
                      <a:r>
                        <a:rPr lang="en-US" sz="1200" b="0">
                          <a:latin typeface="Calibri" panose="020F0502020204030204" pitchFamily="34" charset="0"/>
                          <a:cs typeface="Calibri" panose="020F0502020204030204" pitchFamily="34" charset="0"/>
                        </a:rPr>
                        <a:t>nt</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no</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u</a:t>
                      </a:r>
                      <a:r>
                        <a:rPr lang="en-US" sz="1200" b="0">
                          <a:latin typeface="Calibri" panose="020F0502020204030204" pitchFamily="34" charset="0"/>
                          <a:cs typeface="Calibri" panose="020F0502020204030204" pitchFamily="34" charset="0"/>
                        </a:rPr>
                        <a:t>ser(id)</a:t>
                      </a:r>
                      <a:r>
                        <a:rPr lang="en-US" sz="1200" b="0">
                          <a:latin typeface="宋体" panose="02010600030101010101" pitchFamily="2" charset="-122"/>
                          <a:ea typeface="宋体" panose="02010600030101010101" pitchFamily="2" charset="-122"/>
                          <a:cs typeface="宋体" panose="02010600030101010101" pitchFamily="2" charset="-122"/>
                        </a:rPr>
                        <a:t>外键约束</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实例创建用户</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create_</a:t>
                      </a:r>
                      <a:r>
                        <a:rPr lang="en-US" sz="1200" b="0">
                          <a:latin typeface="Calibri" panose="020F0502020204030204" pitchFamily="34" charset="0"/>
                          <a:cs typeface="Calibri" panose="020F0502020204030204" pitchFamily="34" charset="0"/>
                        </a:rPr>
                        <a:t>time</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t</a:t>
                      </a:r>
                      <a:r>
                        <a:rPr lang="en-US" sz="1200" b="0">
                          <a:latin typeface="Calibri" panose="020F0502020204030204" pitchFamily="34" charset="0"/>
                          <a:cs typeface="Calibri" panose="020F0502020204030204" pitchFamily="34" charset="0"/>
                        </a:rPr>
                        <a:t>imestamp</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no</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实例创建时间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delete_</a:t>
                      </a:r>
                      <a:r>
                        <a:rPr lang="en-US" sz="1200" b="0">
                          <a:latin typeface="Calibri" panose="020F0502020204030204" pitchFamily="34" charset="0"/>
                          <a:cs typeface="Calibri" panose="020F0502020204030204" pitchFamily="34" charset="0"/>
                        </a:rPr>
                        <a:t>time</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t</a:t>
                      </a:r>
                      <a:r>
                        <a:rPr lang="en-US" sz="1200" b="0">
                          <a:latin typeface="Calibri" panose="020F0502020204030204" pitchFamily="34" charset="0"/>
                          <a:cs typeface="Calibri" panose="020F0502020204030204" pitchFamily="34" charset="0"/>
                        </a:rPr>
                        <a:t>imestamp</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y</a:t>
                      </a:r>
                      <a:r>
                        <a:rPr lang="en-US" sz="1200" b="0">
                          <a:latin typeface="Calibri" panose="020F0502020204030204" pitchFamily="34" charset="0"/>
                          <a:cs typeface="Calibri" panose="020F0502020204030204" pitchFamily="34" charset="0"/>
                        </a:rPr>
                        <a:t>es</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实例删除时间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06500">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status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tinyint(</a:t>
                      </a:r>
                      <a:r>
                        <a:rPr lang="en-US" sz="1200" b="0">
                          <a:latin typeface="Calibri" panose="020F0502020204030204" pitchFamily="34" charset="0"/>
                          <a:cs typeface="Calibri" panose="020F0502020204030204" pitchFamily="34" charset="0"/>
                        </a:rPr>
                        <a:t>2)</a:t>
                      </a:r>
                      <a:r>
                        <a:rPr lang="en-US" sz="1200" b="0">
                          <a:latin typeface="宋体" panose="02010600030101010101" pitchFamily="2" charset="-122"/>
                          <a:ea typeface="宋体" panose="02010600030101010101" pitchFamily="2" charset="-122"/>
                          <a:cs typeface="宋体" panose="02010600030101010101" pitchFamily="2" charset="-122"/>
                        </a:rPr>
                        <a:t>u</a:t>
                      </a:r>
                      <a:r>
                        <a:rPr lang="en-US" sz="1200" b="0">
                          <a:latin typeface="Calibri" panose="020F0502020204030204" pitchFamily="34" charset="0"/>
                          <a:cs typeface="Calibri" panose="020F0502020204030204" pitchFamily="34" charset="0"/>
                        </a:rPr>
                        <a:t>nsigned</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n</a:t>
                      </a:r>
                      <a:r>
                        <a:rPr lang="en-US" sz="1200" b="0">
                          <a:latin typeface="Calibri" panose="020F0502020204030204" pitchFamily="34" charset="0"/>
                          <a:cs typeface="Calibri" panose="020F0502020204030204" pitchFamily="34" charset="0"/>
                        </a:rPr>
                        <a:t>o</a:t>
                      </a:r>
                      <a:endParaRPr lang="en-US" altLang="en-US" sz="1200" b="0">
                        <a:latin typeface="Calibri" panose="020F0502020204030204" pitchFamily="34" charset="0"/>
                        <a:ea typeface="宋体" panose="02010600030101010101" pitchFamily="2" charset="-122"/>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Calibri" panose="020F0502020204030204" pitchFamily="34" charset="0"/>
                          <a:cs typeface="Calibri" panose="020F0502020204030204" pitchFamily="34" charset="0"/>
                        </a:rPr>
                        <a:t> </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anose="02010600030101010101" pitchFamily="2" charset="-122"/>
                          <a:ea typeface="宋体" panose="02010600030101010101" pitchFamily="2" charset="-122"/>
                          <a:cs typeface="宋体" panose="02010600030101010101" pitchFamily="2" charset="-122"/>
                        </a:rPr>
                        <a:t>案例状态0</a:t>
                      </a:r>
                      <a:r>
                        <a:rPr lang="en-US" sz="1200" b="0">
                          <a:latin typeface="Calibri" panose="020F0502020204030204" pitchFamily="34" charset="0"/>
                          <a:cs typeface="Calibri" panose="020F0502020204030204" pitchFamily="34" charset="0"/>
                        </a:rPr>
                        <a:t> </a:t>
                      </a:r>
                      <a:r>
                        <a:rPr lang="en-US" sz="1200" b="0">
                          <a:latin typeface="宋体" panose="02010600030101010101" pitchFamily="2" charset="-122"/>
                          <a:ea typeface="宋体" panose="02010600030101010101" pitchFamily="2" charset="-122"/>
                          <a:cs typeface="宋体" panose="02010600030101010101" pitchFamily="2" charset="-122"/>
                        </a:rPr>
                        <a:t>未开始1</a:t>
                      </a:r>
                      <a:r>
                        <a:rPr lang="en-US" sz="1200" b="0">
                          <a:latin typeface="Calibri" panose="020F0502020204030204" pitchFamily="34" charset="0"/>
                          <a:cs typeface="Calibri" panose="020F0502020204030204" pitchFamily="34" charset="0"/>
                        </a:rPr>
                        <a:t> </a:t>
                      </a:r>
                      <a:r>
                        <a:rPr lang="en-US" sz="1200" b="0">
                          <a:latin typeface="宋体" panose="02010600030101010101" pitchFamily="2" charset="-122"/>
                          <a:ea typeface="宋体" panose="02010600030101010101" pitchFamily="2" charset="-122"/>
                          <a:cs typeface="宋体" panose="02010600030101010101" pitchFamily="2" charset="-122"/>
                        </a:rPr>
                        <a:t>已开始2</a:t>
                      </a:r>
                      <a:r>
                        <a:rPr lang="en-US" sz="1200" b="0">
                          <a:latin typeface="Calibri" panose="020F0502020204030204" pitchFamily="34" charset="0"/>
                          <a:cs typeface="Calibri" panose="020F0502020204030204" pitchFamily="34" charset="0"/>
                        </a:rPr>
                        <a:t> </a:t>
                      </a:r>
                      <a:r>
                        <a:rPr lang="en-US" sz="1200" b="0">
                          <a:latin typeface="宋体" panose="02010600030101010101" pitchFamily="2" charset="-122"/>
                          <a:ea typeface="宋体" panose="02010600030101010101" pitchFamily="2" charset="-122"/>
                          <a:cs typeface="宋体" panose="02010600030101010101" pitchFamily="2" charset="-122"/>
                        </a:rPr>
                        <a:t>已结束;</a:t>
                      </a:r>
                      <a:r>
                        <a:rPr lang="en-US" sz="1200" b="0">
                          <a:latin typeface="Calibri" panose="020F0502020204030204" pitchFamily="34" charset="0"/>
                          <a:cs typeface="Calibri" panose="020F0502020204030204" pitchFamily="34" charset="0"/>
                        </a:rPr>
                        <a:t>3 </a:t>
                      </a:r>
                      <a:r>
                        <a:rPr lang="en-US" sz="1200" b="0">
                          <a:latin typeface="宋体" panose="02010600030101010101" pitchFamily="2" charset="-122"/>
                          <a:ea typeface="宋体" panose="02010600030101010101" pitchFamily="2" charset="-122"/>
                          <a:cs typeface="宋体" panose="02010600030101010101" pitchFamily="2" charset="-122"/>
                        </a:rPr>
                        <a:t>删除；</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92" name="圆角矩形 21"/>
          <p:cNvSpPr>
            <a:spLocks noChangeAspect="1" noChangeArrowheads="1"/>
          </p:cNvSpPr>
          <p:nvPr/>
        </p:nvSpPr>
        <p:spPr bwMode="auto">
          <a:xfrm>
            <a:off x="928370" y="2063115"/>
            <a:ext cx="2212340" cy="239776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93" name="任意多边形 22"/>
          <p:cNvSpPr>
            <a:spLocks noChangeArrowheads="1"/>
          </p:cNvSpPr>
          <p:nvPr/>
        </p:nvSpPr>
        <p:spPr bwMode="auto">
          <a:xfrm>
            <a:off x="1280795" y="1993265"/>
            <a:ext cx="163513" cy="68263"/>
          </a:xfrm>
          <a:custGeom>
            <a:avLst/>
            <a:gdLst>
              <a:gd name="T0" fmla="*/ 2293 w 311731"/>
              <a:gd name="T1" fmla="*/ 0 h 121823"/>
              <a:gd name="T2" fmla="*/ 3163 w 311731"/>
              <a:gd name="T3" fmla="*/ 0 h 121823"/>
              <a:gd name="T4" fmla="*/ 3596 w 311731"/>
              <a:gd name="T5" fmla="*/ 101 h 121823"/>
              <a:gd name="T6" fmla="*/ 5417 w 311731"/>
              <a:gd name="T7" fmla="*/ 2655 h 121823"/>
              <a:gd name="T8" fmla="*/ 5457 w 311731"/>
              <a:gd name="T9" fmla="*/ 2961 h 121823"/>
              <a:gd name="T10" fmla="*/ 0 w 311731"/>
              <a:gd name="T11" fmla="*/ 2961 h 121823"/>
              <a:gd name="T12" fmla="*/ 40 w 311731"/>
              <a:gd name="T13" fmla="*/ 2655 h 121823"/>
              <a:gd name="T14" fmla="*/ 1861 w 311731"/>
              <a:gd name="T15" fmla="*/ 101 h 121823"/>
              <a:gd name="T16" fmla="*/ 0 60000 65536"/>
              <a:gd name="T17" fmla="*/ 0 60000 65536"/>
              <a:gd name="T18" fmla="*/ 0 60000 65536"/>
              <a:gd name="T19" fmla="*/ 0 60000 65536"/>
              <a:gd name="T20" fmla="*/ 0 60000 65536"/>
              <a:gd name="T21" fmla="*/ 0 60000 65536"/>
              <a:gd name="T22" fmla="*/ 0 60000 65536"/>
              <a:gd name="T23" fmla="*/ 0 60000 65536"/>
              <a:gd name="T24" fmla="*/ 0 w 311731"/>
              <a:gd name="T25" fmla="*/ 0 h 121823"/>
              <a:gd name="T26" fmla="*/ 311731 w 311731"/>
              <a:gd name="T27" fmla="*/ 121823 h 121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lnTo>
                  <a:pt x="131005" y="0"/>
                </a:lnTo>
                <a:close/>
              </a:path>
            </a:pathLst>
          </a:custGeom>
          <a:gradFill rotWithShape="1">
            <a:gsLst>
              <a:gs pos="0">
                <a:srgbClr val="244061"/>
              </a:gs>
              <a:gs pos="48000">
                <a:srgbClr val="4F81BD"/>
              </a:gs>
              <a:gs pos="100000">
                <a:srgbClr val="244061"/>
              </a:gs>
            </a:gsLst>
            <a:lin ang="5400000" scaled="1"/>
          </a:grad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p>
            <a:endParaRPr lang="zh-CN" altLang="en-US"/>
          </a:p>
        </p:txBody>
      </p:sp>
      <p:sp>
        <p:nvSpPr>
          <p:cNvPr id="95" name="任意多边形 24"/>
          <p:cNvSpPr>
            <a:spLocks noChangeArrowheads="1"/>
          </p:cNvSpPr>
          <p:nvPr/>
        </p:nvSpPr>
        <p:spPr bwMode="auto">
          <a:xfrm>
            <a:off x="1361758" y="1993265"/>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1099820" y="2447290"/>
            <a:ext cx="1951355" cy="184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60" tIns="44230" rIns="88460" bIns="4423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a:solidFill>
                  <a:srgbClr val="666666"/>
                </a:solidFill>
                <a:latin typeface="Century Gothic" panose="020B0502020202020204" pitchFamily="34" charset="0"/>
              </a:rPr>
              <a:t>数字字典数据表总计：</a:t>
            </a:r>
            <a:r>
              <a:rPr lang="en-US" altLang="zh-CN" sz="1600">
                <a:solidFill>
                  <a:srgbClr val="666666"/>
                </a:solidFill>
                <a:latin typeface="Century Gothic" panose="020B0502020202020204" pitchFamily="34" charset="0"/>
              </a:rPr>
              <a:t>24</a:t>
            </a:r>
            <a:r>
              <a:rPr lang="zh-CN" altLang="en-US" sz="1600">
                <a:solidFill>
                  <a:srgbClr val="666666"/>
                </a:solidFill>
                <a:latin typeface="Century Gothic" panose="020B0502020202020204" pitchFamily="34" charset="0"/>
              </a:rPr>
              <a:t>个</a:t>
            </a:r>
            <a:endParaRPr lang="zh-CN" altLang="en-US"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页数：</a:t>
            </a:r>
            <a:r>
              <a:rPr lang="en-US" altLang="zh-CN" sz="1600">
                <a:solidFill>
                  <a:srgbClr val="666666"/>
                </a:solidFill>
                <a:latin typeface="Century Gothic" panose="020B0502020202020204" pitchFamily="34" charset="0"/>
              </a:rPr>
              <a:t>25</a:t>
            </a:r>
            <a:r>
              <a:rPr lang="zh-CN" altLang="en-US" sz="1600">
                <a:solidFill>
                  <a:srgbClr val="666666"/>
                </a:solidFill>
                <a:latin typeface="Century Gothic" panose="020B0502020202020204" pitchFamily="34" charset="0"/>
              </a:rPr>
              <a:t>页</a:t>
            </a:r>
            <a:endParaRPr lang="zh-CN" altLang="en-US" sz="1600">
              <a:solidFill>
                <a:srgbClr val="666666"/>
              </a:solidFill>
              <a:latin typeface="Century Gothic" panose="020B0502020202020204" pitchFamily="34" charset="0"/>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93"/>
                                        </p:tgtEl>
                                        <p:attrNameLst>
                                          <p:attrName>style.visibility</p:attrName>
                                        </p:attrNameLst>
                                      </p:cBhvr>
                                      <p:to>
                                        <p:strVal val="visible"/>
                                      </p:to>
                                    </p:set>
                                    <p:animEffect>
                                      <p:cBhvr>
                                        <p:cTn id="13" dur="500"/>
                                        <p:tgtEl>
                                          <p:spTgt spid="9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p:cBhvr>
                                        <p:cTn id="16" dur="500"/>
                                        <p:tgtEl>
                                          <p:spTgt spid="9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92"/>
                                        </p:tgtEl>
                                        <p:attrNameLst>
                                          <p:attrName>style.visibility</p:attrName>
                                        </p:attrNameLst>
                                      </p:cBhvr>
                                      <p:to>
                                        <p:strVal val="visible"/>
                                      </p:to>
                                    </p:set>
                                    <p:animEffect>
                                      <p:cBhvr>
                                        <p:cTn id="21" dur="500"/>
                                        <p:tgtEl>
                                          <p:spTgt spid="9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6"/>
                                        </p:tgtEl>
                                        <p:attrNameLst>
                                          <p:attrName>style.visibility</p:attrName>
                                        </p:attrNameLst>
                                      </p:cBhvr>
                                      <p:to>
                                        <p:strVal val="visible"/>
                                      </p:to>
                                    </p:set>
                                    <p:animEffect>
                                      <p:cBhvr>
                                        <p:cTn id="26" dur="1000"/>
                                        <p:tgtEl>
                                          <p:spTgt spid="96"/>
                                        </p:tgtEl>
                                      </p:cBhvr>
                                    </p:animEffect>
                                    <p:anim calcmode="lin" valueType="num">
                                      <p:cBhvr>
                                        <p:cTn id="27" dur="1000" fill="hold"/>
                                        <p:tgtEl>
                                          <p:spTgt spid="96"/>
                                        </p:tgtEl>
                                        <p:attrNameLst>
                                          <p:attrName>ppt_x</p:attrName>
                                        </p:attrNameLst>
                                      </p:cBhvr>
                                      <p:tavLst>
                                        <p:tav tm="0">
                                          <p:val>
                                            <p:strVal val="#ppt_x"/>
                                          </p:val>
                                        </p:tav>
                                        <p:tav tm="100000">
                                          <p:val>
                                            <p:strVal val="#ppt_x"/>
                                          </p:val>
                                        </p:tav>
                                      </p:tavLst>
                                    </p:anim>
                                    <p:anim calcmode="lin" valueType="num">
                                      <p:cBhvr>
                                        <p:cTn id="28"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2" grpId="0" bldLvl="0" animBg="1" autoUpdateAnimBg="0"/>
      <p:bldP spid="93" grpId="0" bldLvl="0" animBg="1"/>
      <p:bldP spid="95" grpId="0" bldLvl="0" animBg="1" autoUpdateAnimBg="0"/>
      <p:bldP spid="96" grpId="0" bldLvl="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en-US" altLang="zh-CN" sz="2800">
                <a:solidFill>
                  <a:schemeClr val="bg1"/>
                </a:solidFill>
              </a:rPr>
              <a:t>ER</a:t>
            </a:r>
            <a:r>
              <a:rPr lang="zh-CN" altLang="en-US" sz="2800">
                <a:solidFill>
                  <a:schemeClr val="bg1"/>
                </a:solidFill>
              </a:rPr>
              <a:t>图</a:t>
            </a:r>
            <a:endParaRPr lang="zh-CN" altLang="en-US" sz="2800">
              <a:solidFill>
                <a:schemeClr val="bg1"/>
              </a:solidFill>
            </a:endParaRPr>
          </a:p>
        </p:txBody>
      </p:sp>
      <p:graphicFrame>
        <p:nvGraphicFramePr>
          <p:cNvPr id="2" name="对象 -2147482427"/>
          <p:cNvGraphicFramePr>
            <a:graphicFrameLocks noChangeAspect="1"/>
          </p:cNvGraphicFramePr>
          <p:nvPr/>
        </p:nvGraphicFramePr>
        <p:xfrm>
          <a:off x="3376295" y="72390"/>
          <a:ext cx="6332220" cy="6713220"/>
        </p:xfrm>
        <a:graphic>
          <a:graphicData uri="http://schemas.openxmlformats.org/presentationml/2006/ole">
            <mc:AlternateContent xmlns:mc="http://schemas.openxmlformats.org/markup-compatibility/2006">
              <mc:Choice xmlns:v="urn:schemas-microsoft-com:vml" Requires="v">
                <p:oleObj spid="_x0000_s3076" name="" r:id="rId1" imgW="18054320" imgH="13988415" progId="Visio.Drawing.15">
                  <p:embed/>
                </p:oleObj>
              </mc:Choice>
              <mc:Fallback>
                <p:oleObj name="" r:id="rId1" imgW="18054320" imgH="13988415" progId="Visio.Drawing.15">
                  <p:embed/>
                  <p:pic>
                    <p:nvPicPr>
                      <p:cNvPr id="0" name="图片 3075"/>
                      <p:cNvPicPr/>
                      <p:nvPr/>
                    </p:nvPicPr>
                    <p:blipFill>
                      <a:blip r:embed="rId2"/>
                      <a:stretch>
                        <a:fillRect/>
                      </a:stretch>
                    </p:blipFill>
                    <p:spPr>
                      <a:xfrm>
                        <a:off x="3376295" y="72390"/>
                        <a:ext cx="6332220" cy="6713220"/>
                      </a:xfrm>
                      <a:prstGeom prst="rect">
                        <a:avLst/>
                      </a:prstGeom>
                      <a:noFill/>
                      <a:ln w="38100">
                        <a:noFill/>
                        <a:miter/>
                      </a:ln>
                    </p:spPr>
                  </p:pic>
                </p:oleObj>
              </mc:Fallback>
            </mc:AlternateContent>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业务目标</a:t>
            </a:r>
            <a:endParaRPr lang="zh-CN" altLang="en-US" sz="2800">
              <a:solidFill>
                <a:schemeClr val="bg1"/>
              </a:solidFill>
            </a:endParaRPr>
          </a:p>
        </p:txBody>
      </p:sp>
      <p:sp>
        <p:nvSpPr>
          <p:cNvPr id="100" name="文本框 99"/>
          <p:cNvSpPr txBox="1"/>
          <p:nvPr/>
        </p:nvSpPr>
        <p:spPr>
          <a:xfrm>
            <a:off x="2064385" y="1437005"/>
            <a:ext cx="7915275" cy="3784600"/>
          </a:xfrm>
          <a:prstGeom prst="rect">
            <a:avLst/>
          </a:prstGeom>
          <a:noFill/>
          <a:ln w="9525">
            <a:noFill/>
          </a:ln>
        </p:spPr>
        <p:txBody>
          <a:bodyPr wrap="square">
            <a:spAutoFit/>
          </a:bodyPr>
          <a:p>
            <a:pPr marL="0" indent="266700"/>
            <a:r>
              <a:rPr lang="zh-CN" sz="2400" b="0">
                <a:latin typeface="仿宋" panose="02010609060101010101" charset="-122"/>
                <a:ea typeface="仿宋" panose="02010609060101010101" charset="-122"/>
                <a:cs typeface="仿宋" panose="02010609060101010101" charset="-122"/>
              </a:rPr>
              <a:t>我们制作这个</a:t>
            </a:r>
            <a:r>
              <a:rPr lang="en-US" sz="2400" b="0">
                <a:latin typeface="仿宋" panose="02010609060101010101" charset="-122"/>
                <a:ea typeface="仿宋" panose="02010609060101010101" charset="-122"/>
                <a:cs typeface="仿宋" panose="02010609060101010101" charset="-122"/>
              </a:rPr>
              <a:t>App</a:t>
            </a:r>
            <a:r>
              <a:rPr lang="zh-CN" sz="2400" b="0">
                <a:latin typeface="仿宋" panose="02010609060101010101" charset="-122"/>
                <a:ea typeface="仿宋" panose="02010609060101010101" charset="-122"/>
                <a:cs typeface="仿宋" panose="02010609060101010101" charset="-122"/>
              </a:rPr>
              <a:t>的目的是为了解决工程类实践性学科在教学过程中实践不足的问题而产生的。通过这个</a:t>
            </a:r>
            <a:r>
              <a:rPr lang="en-US" sz="2400" b="0">
                <a:latin typeface="仿宋" panose="02010609060101010101" charset="-122"/>
                <a:ea typeface="仿宋" panose="02010609060101010101" charset="-122"/>
                <a:cs typeface="仿宋" panose="02010609060101010101" charset="-122"/>
              </a:rPr>
              <a:t>App</a:t>
            </a:r>
            <a:endParaRPr lang="en-US" sz="2400" b="0">
              <a:latin typeface="仿宋" panose="02010609060101010101" charset="-122"/>
              <a:ea typeface="仿宋" panose="02010609060101010101" charset="-122"/>
              <a:cs typeface="仿宋" panose="02010609060101010101" charset="-122"/>
            </a:endParaRPr>
          </a:p>
          <a:p>
            <a:pPr marL="0" indent="266700"/>
            <a:r>
              <a:rPr lang="en-US" altLang="zh-CN" sz="2400" b="0">
                <a:latin typeface="仿宋" panose="02010609060101010101" charset="-122"/>
                <a:ea typeface="仿宋" panose="02010609060101010101" charset="-122"/>
                <a:cs typeface="仿宋" panose="02010609060101010101" charset="-122"/>
              </a:rPr>
              <a:t>* </a:t>
            </a:r>
            <a:r>
              <a:rPr lang="zh-CN" sz="2400" b="0">
                <a:latin typeface="仿宋" panose="02010609060101010101" charset="-122"/>
                <a:ea typeface="仿宋" panose="02010609060101010101" charset="-122"/>
                <a:cs typeface="仿宋" panose="02010609060101010101" charset="-122"/>
              </a:rPr>
              <a:t>教师可以在系统案例中进行教学讲解</a:t>
            </a:r>
            <a:endParaRPr lang="en-US" sz="2400" b="0">
              <a:latin typeface="仿宋" panose="02010609060101010101" charset="-122"/>
              <a:ea typeface="仿宋" panose="02010609060101010101" charset="-122"/>
              <a:cs typeface="仿宋" panose="02010609060101010101" charset="-122"/>
            </a:endParaRPr>
          </a:p>
          <a:p>
            <a:pPr marL="0" indent="266700"/>
            <a:r>
              <a:rPr lang="en-US" altLang="zh-CN" sz="2400" b="0">
                <a:latin typeface="仿宋" panose="02010609060101010101" charset="-122"/>
                <a:ea typeface="仿宋" panose="02010609060101010101" charset="-122"/>
                <a:cs typeface="仿宋" panose="02010609060101010101" charset="-122"/>
              </a:rPr>
              <a:t>* </a:t>
            </a:r>
            <a:r>
              <a:rPr lang="zh-CN" sz="2400" b="0">
                <a:latin typeface="仿宋" panose="02010609060101010101" charset="-122"/>
                <a:ea typeface="仿宋" panose="02010609060101010101" charset="-122"/>
                <a:cs typeface="仿宋" panose="02010609060101010101" charset="-122"/>
              </a:rPr>
              <a:t>教师可以给正在案例中进行实践的同学以指导性的意见</a:t>
            </a:r>
            <a:endParaRPr lang="en-US" sz="2400" b="0">
              <a:latin typeface="仿宋" panose="02010609060101010101" charset="-122"/>
              <a:ea typeface="仿宋" panose="02010609060101010101" charset="-122"/>
              <a:cs typeface="仿宋" panose="02010609060101010101" charset="-122"/>
            </a:endParaRPr>
          </a:p>
          <a:p>
            <a:pPr marL="0" indent="266700"/>
            <a:r>
              <a:rPr lang="en-US" altLang="zh-CN" sz="2400" b="0">
                <a:latin typeface="仿宋" panose="02010609060101010101" charset="-122"/>
                <a:ea typeface="仿宋" panose="02010609060101010101" charset="-122"/>
                <a:cs typeface="仿宋" panose="02010609060101010101" charset="-122"/>
              </a:rPr>
              <a:t>* </a:t>
            </a:r>
            <a:r>
              <a:rPr lang="zh-CN" sz="2400" b="0">
                <a:latin typeface="仿宋" panose="02010609060101010101" charset="-122"/>
                <a:ea typeface="仿宋" panose="02010609060101010101" charset="-122"/>
                <a:cs typeface="仿宋" panose="02010609060101010101" charset="-122"/>
              </a:rPr>
              <a:t>学生能够在项目中选择一个角色进行扮演，如</a:t>
            </a:r>
            <a:r>
              <a:rPr lang="en-US" sz="2400" b="0">
                <a:latin typeface="仿宋" panose="02010609060101010101" charset="-122"/>
                <a:ea typeface="仿宋" panose="02010609060101010101" charset="-122"/>
                <a:cs typeface="仿宋" panose="02010609060101010101" charset="-122"/>
              </a:rPr>
              <a:t>PM</a:t>
            </a:r>
            <a:r>
              <a:rPr lang="zh-CN" sz="2400" b="0">
                <a:latin typeface="仿宋" panose="02010609060101010101" charset="-122"/>
                <a:ea typeface="仿宋" panose="02010609060101010101" charset="-122"/>
                <a:cs typeface="仿宋" panose="02010609060101010101" charset="-122"/>
              </a:rPr>
              <a:t>，需求分析员等等，贴近真实情况</a:t>
            </a:r>
            <a:endParaRPr lang="en-US" sz="2400" b="0">
              <a:latin typeface="仿宋" panose="02010609060101010101" charset="-122"/>
              <a:ea typeface="仿宋" panose="02010609060101010101" charset="-122"/>
              <a:cs typeface="仿宋" panose="02010609060101010101" charset="-122"/>
            </a:endParaRPr>
          </a:p>
          <a:p>
            <a:pPr marL="0" indent="266700"/>
            <a:r>
              <a:rPr lang="en-US" altLang="zh-CN" sz="2400" b="0">
                <a:latin typeface="仿宋" panose="02010609060101010101" charset="-122"/>
                <a:ea typeface="仿宋" panose="02010609060101010101" charset="-122"/>
                <a:cs typeface="仿宋" panose="02010609060101010101" charset="-122"/>
              </a:rPr>
              <a:t>* </a:t>
            </a:r>
            <a:r>
              <a:rPr lang="zh-CN" sz="2400" b="0">
                <a:latin typeface="仿宋" panose="02010609060101010101" charset="-122"/>
                <a:ea typeface="仿宋" panose="02010609060101010101" charset="-122"/>
                <a:cs typeface="仿宋" panose="02010609060101010101" charset="-122"/>
              </a:rPr>
              <a:t>以项目任务进度方式重现案例的整个过程并提供完整的案例原始数据</a:t>
            </a:r>
            <a:endParaRPr lang="en-US" sz="2400" b="0">
              <a:latin typeface="仿宋" panose="02010609060101010101" charset="-122"/>
              <a:ea typeface="仿宋" panose="02010609060101010101" charset="-122"/>
              <a:cs typeface="仿宋" panose="02010609060101010101" charset="-122"/>
            </a:endParaRPr>
          </a:p>
          <a:p>
            <a:pPr marL="0" indent="266700"/>
            <a:r>
              <a:rPr lang="en-US" altLang="zh-CN" sz="2400" b="0">
                <a:latin typeface="仿宋" panose="02010609060101010101" charset="-122"/>
                <a:ea typeface="仿宋" panose="02010609060101010101" charset="-122"/>
                <a:cs typeface="仿宋" panose="02010609060101010101" charset="-122"/>
              </a:rPr>
              <a:t>* </a:t>
            </a:r>
            <a:r>
              <a:rPr lang="zh-CN" sz="2400" b="0">
                <a:latin typeface="仿宋" panose="02010609060101010101" charset="-122"/>
                <a:ea typeface="仿宋" panose="02010609060101010101" charset="-122"/>
                <a:cs typeface="仿宋" panose="02010609060101010101" charset="-122"/>
              </a:rPr>
              <a:t>本系统中提供软件工程开发过程中所用到的各种工具，使得学生能够提早熟悉这种团队协作和分工的环境</a:t>
            </a:r>
            <a:endParaRPr lang="zh-CN" altLang="en-US" sz="2400" b="0">
              <a:latin typeface="仿宋" panose="02010609060101010101" charset="-122"/>
              <a:ea typeface="仿宋" panose="02010609060101010101" charset="-122"/>
              <a:cs typeface="仿宋" panose="02010609060101010101" charset="-122"/>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09</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测试用例</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测试用例</a:t>
            </a:r>
            <a:endParaRPr lang="zh-CN" altLang="en-US" sz="2800">
              <a:solidFill>
                <a:schemeClr val="bg1"/>
              </a:solidFill>
            </a:endParaRPr>
          </a:p>
        </p:txBody>
      </p:sp>
      <p:graphicFrame>
        <p:nvGraphicFramePr>
          <p:cNvPr id="3" name="表格 2"/>
          <p:cNvGraphicFramePr/>
          <p:nvPr>
            <p:custDataLst>
              <p:tags r:id="rId1"/>
            </p:custDataLst>
          </p:nvPr>
        </p:nvGraphicFramePr>
        <p:xfrm>
          <a:off x="4099560" y="1087755"/>
          <a:ext cx="7044690" cy="4968875"/>
        </p:xfrm>
        <a:graphic>
          <a:graphicData uri="http://schemas.openxmlformats.org/drawingml/2006/table">
            <a:tbl>
              <a:tblPr firstRow="1" bandRow="1">
                <a:tableStyleId>{5940675A-B579-460E-94D1-54222C63F5DA}</a:tableStyleId>
              </a:tblPr>
              <a:tblGrid>
                <a:gridCol w="2480310"/>
                <a:gridCol w="1435100"/>
                <a:gridCol w="1623695"/>
                <a:gridCol w="1505585"/>
              </a:tblGrid>
              <a:tr h="26416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测试用例</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管理员登录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6479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测试用例ID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T</a:t>
                      </a:r>
                      <a:r>
                        <a:rPr lang="en-US" sz="1400" b="0">
                          <a:latin typeface="等线" panose="02010600030101010101" charset="-122"/>
                          <a:ea typeface="等线" panose="02010600030101010101" charset="-122"/>
                          <a:cs typeface="等线" panose="02010600030101010101" charset="-122"/>
                        </a:rPr>
                        <a:t>-UC</a:t>
                      </a:r>
                      <a:r>
                        <a:rPr lang="en-US" sz="1400" b="0">
                          <a:latin typeface="宋体" panose="02010600030101010101" pitchFamily="2" charset="-122"/>
                          <a:ea typeface="宋体" panose="02010600030101010101" pitchFamily="2" charset="-122"/>
                          <a:cs typeface="宋体" panose="02010600030101010101" pitchFamily="2" charset="-122"/>
                        </a:rPr>
                        <a:t>-</a:t>
                      </a:r>
                      <a:r>
                        <a:rPr lang="en-US" sz="1400" b="0">
                          <a:latin typeface="等线" panose="02010600030101010101" charset="-122"/>
                          <a:ea typeface="等线" panose="02010600030101010101" charset="-122"/>
                          <a:cs typeface="等线" panose="02010600030101010101" charset="-122"/>
                        </a:rPr>
                        <a:t>1</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6543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测试的功能需求ID</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U</a:t>
                      </a:r>
                      <a:r>
                        <a:rPr lang="en-US" sz="1400" b="0">
                          <a:latin typeface="等线" panose="02010600030101010101" charset="-122"/>
                          <a:ea typeface="等线" panose="02010600030101010101" charset="-122"/>
                          <a:cs typeface="等线" panose="02010600030101010101" charset="-122"/>
                        </a:rPr>
                        <a:t>C-1</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2926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输入/动作</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期望的输出</a:t>
                      </a:r>
                      <a:r>
                        <a:rPr lang="en-US" sz="1400" b="0">
                          <a:latin typeface="等线" panose="02010600030101010101" charset="-122"/>
                          <a:ea typeface="等线" panose="02010600030101010101" charset="-122"/>
                          <a:cs typeface="等线" panose="02010600030101010101" charset="-122"/>
                        </a:rPr>
                        <a:t>/</a:t>
                      </a:r>
                      <a:r>
                        <a:rPr lang="en-US" sz="1400" b="0">
                          <a:latin typeface="宋体" panose="02010600030101010101" pitchFamily="2" charset="-122"/>
                          <a:ea typeface="宋体" panose="02010600030101010101" pitchFamily="2" charset="-122"/>
                          <a:cs typeface="宋体" panose="02010600030101010101" pitchFamily="2" charset="-122"/>
                        </a:rPr>
                        <a:t>相应</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实际情况</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设计方法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895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邮箱：</a:t>
                      </a:r>
                      <a:r>
                        <a:rPr lang="en-US" sz="1400" b="0">
                          <a:latin typeface="等线" panose="02010600030101010101" charset="-122"/>
                          <a:ea typeface="等线" panose="02010600030101010101" charset="-122"/>
                          <a:cs typeface="等线" panose="02010600030101010101" charset="-122"/>
                        </a:rPr>
                        <a:t>空</a:t>
                      </a:r>
                      <a:r>
                        <a:rPr lang="en-US" sz="1400" b="0">
                          <a:latin typeface="宋体" panose="02010600030101010101" pitchFamily="2" charset="-122"/>
                          <a:ea typeface="宋体" panose="02010600030101010101" pitchFamily="2" charset="-122"/>
                          <a:cs typeface="宋体" panose="02010600030101010101" pitchFamily="2" charset="-122"/>
                        </a:rPr>
                        <a:t>密码：123456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提示</a:t>
                      </a:r>
                      <a:r>
                        <a:rPr lang="en-US" sz="1400" b="0">
                          <a:latin typeface="等线" panose="02010600030101010101" charset="-122"/>
                          <a:ea typeface="等线" panose="02010600030101010101" charset="-122"/>
                          <a:cs typeface="等线" panose="02010600030101010101" charset="-122"/>
                        </a:rPr>
                        <a:t>错误</a:t>
                      </a:r>
                      <a:r>
                        <a:rPr lang="en-US" sz="1400" b="0">
                          <a:latin typeface="宋体" panose="02010600030101010101" pitchFamily="2" charset="-122"/>
                          <a:ea typeface="宋体" panose="02010600030101010101" pitchFamily="2" charset="-122"/>
                          <a:cs typeface="宋体" panose="02010600030101010101" pitchFamily="2" charset="-122"/>
                        </a:rPr>
                        <a:t>信息：邮箱不能为空</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等线" panose="02010600030101010101" charset="-122"/>
                          <a:ea typeface="等线" panose="02010600030101010101" charset="-122"/>
                          <a:cs typeface="等线" panose="02010600030101010101" charset="-122"/>
                        </a:rPr>
                        <a:t> </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325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邮箱:</a:t>
                      </a:r>
                      <a:r>
                        <a:rPr lang="en-US" sz="1400" b="0">
                          <a:latin typeface="等线" panose="02010600030101010101" charset="-122"/>
                          <a:ea typeface="等线" panose="02010600030101010101" charset="-122"/>
                          <a:cs typeface="等线" panose="02010600030101010101" charset="-122"/>
                        </a:rPr>
                        <a:t>31701327@stu.zucc.edu.cn</a:t>
                      </a:r>
                      <a:r>
                        <a:rPr lang="en-US" sz="1400" b="0">
                          <a:latin typeface="宋体" panose="02010600030101010101" pitchFamily="2" charset="-122"/>
                          <a:ea typeface="宋体" panose="02010600030101010101" pitchFamily="2" charset="-122"/>
                          <a:cs typeface="宋体" panose="02010600030101010101" pitchFamily="2" charset="-122"/>
                        </a:rPr>
                        <a:t>密码：空</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提示</a:t>
                      </a:r>
                      <a:r>
                        <a:rPr lang="en-US" sz="1400" b="0">
                          <a:latin typeface="等线" panose="02010600030101010101" charset="-122"/>
                          <a:ea typeface="等线" panose="02010600030101010101" charset="-122"/>
                          <a:cs typeface="等线" panose="02010600030101010101" charset="-122"/>
                        </a:rPr>
                        <a:t>错误</a:t>
                      </a:r>
                      <a:r>
                        <a:rPr lang="en-US" sz="1400" b="0">
                          <a:latin typeface="宋体" panose="02010600030101010101" pitchFamily="2" charset="-122"/>
                          <a:ea typeface="宋体" panose="02010600030101010101" pitchFamily="2" charset="-122"/>
                          <a:cs typeface="宋体" panose="02010600030101010101" pitchFamily="2" charset="-122"/>
                        </a:rPr>
                        <a:t>信息：</a:t>
                      </a:r>
                      <a:r>
                        <a:rPr lang="en-US" sz="1400" b="0">
                          <a:latin typeface="等线" panose="02010600030101010101" charset="-122"/>
                          <a:ea typeface="等线" panose="02010600030101010101" charset="-122"/>
                          <a:cs typeface="等线" panose="02010600030101010101" charset="-122"/>
                        </a:rPr>
                        <a:t>密码不能为空</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等线" panose="02010600030101010101" charset="-122"/>
                          <a:ea typeface="等线" panose="02010600030101010101" charset="-122"/>
                          <a:cs typeface="等线" panose="02010600030101010101" charset="-122"/>
                        </a:rPr>
                        <a:t> </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325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邮箱:</a:t>
                      </a:r>
                      <a:r>
                        <a:rPr lang="en-US" sz="1400" b="0">
                          <a:latin typeface="等线" panose="02010600030101010101" charset="-122"/>
                          <a:ea typeface="等线" panose="02010600030101010101" charset="-122"/>
                          <a:cs typeface="等线" panose="02010600030101010101" charset="-122"/>
                        </a:rPr>
                        <a:t>31701327@stu.zucc.edu.cn</a:t>
                      </a:r>
                      <a:r>
                        <a:rPr lang="en-US" sz="1400" b="0">
                          <a:latin typeface="宋体" panose="02010600030101010101" pitchFamily="2" charset="-122"/>
                          <a:ea typeface="宋体" panose="02010600030101010101" pitchFamily="2" charset="-122"/>
                          <a:cs typeface="宋体" panose="02010600030101010101" pitchFamily="2" charset="-122"/>
                        </a:rPr>
                        <a:t>密码：1（密码错误）</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提示</a:t>
                      </a:r>
                      <a:r>
                        <a:rPr lang="en-US" sz="1400" b="0">
                          <a:latin typeface="等线" panose="02010600030101010101" charset="-122"/>
                          <a:ea typeface="等线" panose="02010600030101010101" charset="-122"/>
                          <a:cs typeface="等线" panose="02010600030101010101" charset="-122"/>
                        </a:rPr>
                        <a:t>错误</a:t>
                      </a:r>
                      <a:r>
                        <a:rPr lang="en-US" sz="1400" b="0">
                          <a:latin typeface="宋体" panose="02010600030101010101" pitchFamily="2" charset="-122"/>
                          <a:ea typeface="宋体" panose="02010600030101010101" pitchFamily="2" charset="-122"/>
                          <a:cs typeface="宋体" panose="02010600030101010101" pitchFamily="2" charset="-122"/>
                        </a:rPr>
                        <a:t>信息：登录邮箱或</a:t>
                      </a:r>
                      <a:r>
                        <a:rPr lang="en-US" sz="1400" b="0">
                          <a:latin typeface="等线" panose="02010600030101010101" charset="-122"/>
                          <a:ea typeface="等线" panose="02010600030101010101" charset="-122"/>
                          <a:cs typeface="等线" panose="02010600030101010101" charset="-122"/>
                        </a:rPr>
                        <a:t>密码错误</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等线" panose="02010600030101010101" charset="-122"/>
                          <a:ea typeface="等线" panose="02010600030101010101" charset="-122"/>
                          <a:cs typeface="等线" panose="02010600030101010101" charset="-122"/>
                        </a:rPr>
                        <a:t> </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7251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邮箱:</a:t>
                      </a:r>
                      <a:r>
                        <a:rPr lang="en-US" sz="1400" b="0">
                          <a:latin typeface="等线" panose="02010600030101010101" charset="-122"/>
                          <a:ea typeface="等线" panose="02010600030101010101" charset="-122"/>
                          <a:cs typeface="等线" panose="02010600030101010101" charset="-122"/>
                        </a:rPr>
                        <a:t>31701327@stu.zucc.edu.cn</a:t>
                      </a:r>
                      <a:r>
                        <a:rPr lang="en-US" sz="1400" b="0">
                          <a:latin typeface="宋体" panose="02010600030101010101" pitchFamily="2" charset="-122"/>
                          <a:ea typeface="宋体" panose="02010600030101010101" pitchFamily="2" charset="-122"/>
                          <a:cs typeface="宋体" panose="02010600030101010101" pitchFamily="2" charset="-122"/>
                        </a:rPr>
                        <a:t>（需已在系统中存在）密码：123456（需在系统中存在且需要和账号匹配）</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等线" panose="02010600030101010101" charset="-122"/>
                          <a:ea typeface="等线" panose="02010600030101010101" charset="-122"/>
                          <a:cs typeface="等线" panose="02010600030101010101" charset="-122"/>
                        </a:rPr>
                        <a:t>登录进入对应用户主页</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等线" panose="02010600030101010101" charset="-122"/>
                          <a:ea typeface="等线" panose="02010600030101010101" charset="-122"/>
                          <a:cs typeface="等线" panose="02010600030101010101" charset="-122"/>
                        </a:rPr>
                        <a:t>  </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5725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邮箱:</a:t>
                      </a:r>
                      <a:r>
                        <a:rPr lang="en-US" sz="1400" b="0">
                          <a:latin typeface="等线" panose="02010600030101010101" charset="-122"/>
                          <a:ea typeface="等线" panose="02010600030101010101" charset="-122"/>
                          <a:cs typeface="等线" panose="02010600030101010101" charset="-122"/>
                        </a:rPr>
                        <a:t>31701327@stu.zucc.edu.cn</a:t>
                      </a:r>
                      <a:r>
                        <a:rPr lang="en-US" sz="1400" b="0">
                          <a:latin typeface="宋体" panose="02010600030101010101" pitchFamily="2" charset="-122"/>
                          <a:ea typeface="宋体" panose="02010600030101010101" pitchFamily="2" charset="-122"/>
                          <a:cs typeface="宋体" panose="02010600030101010101" pitchFamily="2" charset="-122"/>
                        </a:rPr>
                        <a:t>（系统中不存在）密码：1234567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提示</a:t>
                      </a:r>
                      <a:r>
                        <a:rPr lang="en-US" sz="1400" b="0">
                          <a:latin typeface="等线" panose="02010600030101010101" charset="-122"/>
                          <a:ea typeface="等线" panose="02010600030101010101" charset="-122"/>
                          <a:cs typeface="等线" panose="02010600030101010101" charset="-122"/>
                        </a:rPr>
                        <a:t>错误</a:t>
                      </a:r>
                      <a:r>
                        <a:rPr lang="en-US" sz="1400" b="0">
                          <a:latin typeface="宋体" panose="02010600030101010101" pitchFamily="2" charset="-122"/>
                          <a:ea typeface="宋体" panose="02010600030101010101" pitchFamily="2" charset="-122"/>
                          <a:cs typeface="宋体" panose="02010600030101010101" pitchFamily="2" charset="-122"/>
                        </a:rPr>
                        <a:t>信息：账户不存在</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等线" panose="02010600030101010101" charset="-122"/>
                          <a:ea typeface="等线" panose="02010600030101010101" charset="-122"/>
                          <a:cs typeface="等线" panose="02010600030101010101" charset="-122"/>
                        </a:rPr>
                        <a:t> </a:t>
                      </a:r>
                      <a:endParaRPr lang="en-US" altLang="en-US" sz="1400" b="0">
                        <a:latin typeface="等线" panose="02010600030101010101" charset="-122"/>
                        <a:ea typeface="等线" panose="02010600030101010101" charset="-122"/>
                        <a:cs typeface="等线" panose="02010600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等价类划分法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92" name="圆角矩形 21"/>
          <p:cNvSpPr>
            <a:spLocks noChangeAspect="1" noChangeArrowheads="1"/>
          </p:cNvSpPr>
          <p:nvPr/>
        </p:nvSpPr>
        <p:spPr bwMode="auto">
          <a:xfrm>
            <a:off x="928370" y="2063115"/>
            <a:ext cx="2677160" cy="2397760"/>
          </a:xfrm>
          <a:prstGeom prst="roundRect">
            <a:avLst>
              <a:gd name="adj" fmla="val 1426"/>
            </a:avLst>
          </a:prstGeom>
          <a:solidFill>
            <a:srgbClr val="F2F2F2"/>
          </a:solidFill>
          <a:ln w="3175">
            <a:solidFill>
              <a:srgbClr val="D5D5D5"/>
            </a:solidFill>
            <a:bevel/>
          </a:ln>
        </p:spPr>
        <p:txBody>
          <a:bodyPr lIns="278614" tIns="696534" rIns="278614" bIns="348267"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spcBef>
                <a:spcPts val="575"/>
              </a:spcBef>
              <a:spcAft>
                <a:spcPts val="575"/>
              </a:spcAft>
            </a:pPr>
            <a:endParaRPr lang="zh-CN" altLang="zh-CN" sz="1500">
              <a:solidFill>
                <a:srgbClr val="454545"/>
              </a:solidFill>
              <a:latin typeface="微软雅黑" panose="020B0503020204020204" pitchFamily="34" charset="-122"/>
              <a:sym typeface="微软雅黑" panose="020B0503020204020204" pitchFamily="34" charset="-122"/>
            </a:endParaRPr>
          </a:p>
        </p:txBody>
      </p:sp>
      <p:sp>
        <p:nvSpPr>
          <p:cNvPr id="95" name="任意多边形 24"/>
          <p:cNvSpPr>
            <a:spLocks noChangeArrowheads="1"/>
          </p:cNvSpPr>
          <p:nvPr/>
        </p:nvSpPr>
        <p:spPr bwMode="auto">
          <a:xfrm>
            <a:off x="1624648" y="1993265"/>
            <a:ext cx="1374775" cy="369888"/>
          </a:xfrm>
          <a:custGeom>
            <a:avLst/>
            <a:gdLst>
              <a:gd name="T0" fmla="*/ 0 w 2600830"/>
              <a:gd name="T1" fmla="*/ 0 h 649288"/>
              <a:gd name="T2" fmla="*/ 89169 w 2600830"/>
              <a:gd name="T3" fmla="*/ 0 h 649288"/>
              <a:gd name="T4" fmla="*/ 86399 w 2600830"/>
              <a:gd name="T5" fmla="*/ 4312 h 649288"/>
              <a:gd name="T6" fmla="*/ 66685 w 2600830"/>
              <a:gd name="T7" fmla="*/ 31166 h 649288"/>
              <a:gd name="T8" fmla="*/ 22218 w 2600830"/>
              <a:gd name="T9" fmla="*/ 31319 h 649288"/>
              <a:gd name="T10" fmla="*/ 2671 w 2600830"/>
              <a:gd name="T11" fmla="*/ 4060 h 649288"/>
              <a:gd name="T12" fmla="*/ 0 60000 65536"/>
              <a:gd name="T13" fmla="*/ 0 60000 65536"/>
              <a:gd name="T14" fmla="*/ 0 60000 65536"/>
              <a:gd name="T15" fmla="*/ 0 60000 65536"/>
              <a:gd name="T16" fmla="*/ 0 60000 65536"/>
              <a:gd name="T17" fmla="*/ 0 60000 65536"/>
              <a:gd name="T18" fmla="*/ 0 w 2600830"/>
              <a:gd name="T19" fmla="*/ 0 h 649288"/>
              <a:gd name="T20" fmla="*/ 2600830 w 2600830"/>
              <a:gd name="T21" fmla="*/ 649288 h 649288"/>
            </a:gdLst>
            <a:ahLst/>
            <a:cxnLst>
              <a:cxn ang="T12">
                <a:pos x="T0" y="T1"/>
              </a:cxn>
              <a:cxn ang="T13">
                <a:pos x="T2" y="T3"/>
              </a:cxn>
              <a:cxn ang="T14">
                <a:pos x="T4" y="T5"/>
              </a:cxn>
              <a:cxn ang="T15">
                <a:pos x="T6" y="T7"/>
              </a:cxn>
              <a:cxn ang="T16">
                <a:pos x="T8" y="T9"/>
              </a:cxn>
              <a:cxn ang="T17">
                <a:pos x="T10" y="T11"/>
              </a:cxn>
            </a:cxnLst>
            <a:rect l="T18" t="T19" r="T20" b="T21"/>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lnTo>
                  <a:pt x="0" y="0"/>
                </a:lnTo>
                <a:close/>
              </a:path>
            </a:pathLst>
          </a:custGeom>
          <a:solidFill>
            <a:schemeClr val="tx1">
              <a:lumMod val="65000"/>
              <a:lumOff val="35000"/>
            </a:schemeClr>
          </a:solidFill>
          <a:ln w="3175">
            <a:noFill/>
            <a:bevel/>
          </a:ln>
        </p:spPr>
        <p:txBody>
          <a:bodyPr lIns="88460" tIns="44230" rIns="88460" bIns="44230" anchor="ctr"/>
          <a:lstStyle/>
          <a:p>
            <a:pPr algn="ctr">
              <a:defRPr/>
            </a:pP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26"/>
          <p:cNvSpPr>
            <a:spLocks noChangeArrowheads="1"/>
          </p:cNvSpPr>
          <p:nvPr/>
        </p:nvSpPr>
        <p:spPr bwMode="auto">
          <a:xfrm>
            <a:off x="1099820" y="2447290"/>
            <a:ext cx="2425065" cy="184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60" tIns="44230" rIns="88460" bIns="4423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a:solidFill>
                  <a:srgbClr val="666666"/>
                </a:solidFill>
                <a:latin typeface="Century Gothic" panose="020B0502020202020204" pitchFamily="34" charset="0"/>
              </a:rPr>
              <a:t>管理员测试用例：</a:t>
            </a:r>
            <a:r>
              <a:rPr lang="en-US" altLang="zh-CN" sz="1600">
                <a:solidFill>
                  <a:srgbClr val="666666"/>
                </a:solidFill>
                <a:latin typeface="Century Gothic" panose="020B0502020202020204" pitchFamily="34" charset="0"/>
              </a:rPr>
              <a:t>18</a:t>
            </a:r>
            <a:r>
              <a:rPr lang="zh-CN" altLang="en-US" sz="1600">
                <a:solidFill>
                  <a:srgbClr val="666666"/>
                </a:solidFill>
                <a:latin typeface="Century Gothic" panose="020B0502020202020204" pitchFamily="34" charset="0"/>
              </a:rPr>
              <a:t>个</a:t>
            </a:r>
            <a:endParaRPr lang="zh-CN" altLang="en-US"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学习者测试用例：</a:t>
            </a:r>
            <a:r>
              <a:rPr lang="en-US" altLang="zh-CN" sz="1600">
                <a:solidFill>
                  <a:srgbClr val="666666"/>
                </a:solidFill>
                <a:latin typeface="Century Gothic" panose="020B0502020202020204" pitchFamily="34" charset="0"/>
              </a:rPr>
              <a:t>26</a:t>
            </a:r>
            <a:r>
              <a:rPr lang="zh-CN" altLang="en-US" sz="1600">
                <a:solidFill>
                  <a:srgbClr val="666666"/>
                </a:solidFill>
                <a:latin typeface="Century Gothic" panose="020B0502020202020204" pitchFamily="34" charset="0"/>
              </a:rPr>
              <a:t>个</a:t>
            </a:r>
            <a:endParaRPr lang="zh-CN" altLang="en-US"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指导者测试用例：</a:t>
            </a:r>
            <a:r>
              <a:rPr lang="en-US" altLang="zh-CN" sz="1600">
                <a:solidFill>
                  <a:srgbClr val="666666"/>
                </a:solidFill>
                <a:latin typeface="Century Gothic" panose="020B0502020202020204" pitchFamily="34" charset="0"/>
              </a:rPr>
              <a:t>26</a:t>
            </a:r>
            <a:r>
              <a:rPr lang="zh-CN" altLang="en-US" sz="1600">
                <a:solidFill>
                  <a:srgbClr val="666666"/>
                </a:solidFill>
                <a:latin typeface="Century Gothic" panose="020B0502020202020204" pitchFamily="34" charset="0"/>
              </a:rPr>
              <a:t>个</a:t>
            </a:r>
            <a:endParaRPr lang="zh-CN" altLang="en-US" sz="1600">
              <a:solidFill>
                <a:srgbClr val="666666"/>
              </a:solidFill>
              <a:latin typeface="Century Gothic" panose="020B0502020202020204" pitchFamily="34" charset="0"/>
            </a:endParaRPr>
          </a:p>
          <a:p>
            <a:pPr>
              <a:lnSpc>
                <a:spcPct val="150000"/>
              </a:lnSpc>
            </a:pPr>
            <a:r>
              <a:rPr lang="zh-CN" altLang="en-US" sz="1600">
                <a:solidFill>
                  <a:srgbClr val="666666"/>
                </a:solidFill>
                <a:latin typeface="Century Gothic" panose="020B0502020202020204" pitchFamily="34" charset="0"/>
              </a:rPr>
              <a:t>页数：</a:t>
            </a:r>
            <a:r>
              <a:rPr lang="en-US" altLang="zh-CN" sz="1600">
                <a:solidFill>
                  <a:srgbClr val="666666"/>
                </a:solidFill>
                <a:latin typeface="Century Gothic" panose="020B0502020202020204" pitchFamily="34" charset="0"/>
              </a:rPr>
              <a:t>68</a:t>
            </a:r>
            <a:r>
              <a:rPr lang="zh-CN" altLang="en-US" sz="1600">
                <a:solidFill>
                  <a:srgbClr val="666666"/>
                </a:solidFill>
                <a:latin typeface="Century Gothic" panose="020B0502020202020204" pitchFamily="34" charset="0"/>
              </a:rPr>
              <a:t>页</a:t>
            </a:r>
            <a:endParaRPr lang="zh-CN" altLang="en-US" sz="1600">
              <a:solidFill>
                <a:srgbClr val="666666"/>
              </a:solidFill>
              <a:latin typeface="Century Gothic" panose="020B0502020202020204" pitchFamily="34" charset="0"/>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4" presetClass="entr" presetSubtype="1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p:cBhvr>
                                        <p:cTn id="11" dur="50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2"/>
                                        </p:tgtEl>
                                        <p:attrNameLst>
                                          <p:attrName>style.visibility</p:attrName>
                                        </p:attrNameLst>
                                      </p:cBhvr>
                                      <p:to>
                                        <p:strVal val="visible"/>
                                      </p:to>
                                    </p:set>
                                    <p:animEffect>
                                      <p:cBhvr>
                                        <p:cTn id="16" dur="500"/>
                                        <p:tgtEl>
                                          <p:spTgt spid="9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6"/>
                                        </p:tgtEl>
                                        <p:attrNameLst>
                                          <p:attrName>style.visibility</p:attrName>
                                        </p:attrNameLst>
                                      </p:cBhvr>
                                      <p:to>
                                        <p:strVal val="visible"/>
                                      </p:to>
                                    </p:set>
                                    <p:animEffect>
                                      <p:cBhvr>
                                        <p:cTn id="21" dur="1000"/>
                                        <p:tgtEl>
                                          <p:spTgt spid="96"/>
                                        </p:tgtEl>
                                      </p:cBhvr>
                                    </p:animEffect>
                                    <p:anim calcmode="lin" valueType="num">
                                      <p:cBhvr>
                                        <p:cTn id="22" dur="1000" fill="hold"/>
                                        <p:tgtEl>
                                          <p:spTgt spid="96"/>
                                        </p:tgtEl>
                                        <p:attrNameLst>
                                          <p:attrName>ppt_x</p:attrName>
                                        </p:attrNameLst>
                                      </p:cBhvr>
                                      <p:tavLst>
                                        <p:tav tm="0">
                                          <p:val>
                                            <p:strVal val="#ppt_x"/>
                                          </p:val>
                                        </p:tav>
                                        <p:tav tm="100000">
                                          <p:val>
                                            <p:strVal val="#ppt_x"/>
                                          </p:val>
                                        </p:tav>
                                      </p:tavLst>
                                    </p:anim>
                                    <p:anim calcmode="lin" valueType="num">
                                      <p:cBhvr>
                                        <p:cTn id="23"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92" grpId="0" bldLvl="0" animBg="1" autoUpdateAnimBg="0"/>
      <p:bldP spid="95" grpId="0" bldLvl="0" animBg="1" autoUpdateAnimBg="0"/>
      <p:bldP spid="96" grpId="0" bldLvl="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10</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用户手册</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用户手册</a:t>
            </a:r>
            <a:endParaRPr lang="zh-CN" altLang="en-US" sz="2800">
              <a:solidFill>
                <a:schemeClr val="bg1"/>
              </a:solidFill>
            </a:endParaRPr>
          </a:p>
        </p:txBody>
      </p:sp>
      <p:pic>
        <p:nvPicPr>
          <p:cNvPr id="2" name="图片 1"/>
          <p:cNvPicPr>
            <a:picLocks noChangeAspect="1"/>
          </p:cNvPicPr>
          <p:nvPr/>
        </p:nvPicPr>
        <p:blipFill>
          <a:blip r:embed="rId1"/>
          <a:stretch>
            <a:fillRect/>
          </a:stretch>
        </p:blipFill>
        <p:spPr>
          <a:xfrm>
            <a:off x="1526540" y="1530350"/>
            <a:ext cx="4376420" cy="3569970"/>
          </a:xfrm>
          <a:prstGeom prst="rect">
            <a:avLst/>
          </a:prstGeom>
        </p:spPr>
      </p:pic>
      <p:pic>
        <p:nvPicPr>
          <p:cNvPr id="4" name="图片 3"/>
          <p:cNvPicPr>
            <a:picLocks noChangeAspect="1"/>
          </p:cNvPicPr>
          <p:nvPr/>
        </p:nvPicPr>
        <p:blipFill>
          <a:blip r:embed="rId2"/>
          <a:stretch>
            <a:fillRect/>
          </a:stretch>
        </p:blipFill>
        <p:spPr>
          <a:xfrm>
            <a:off x="5975985" y="1530350"/>
            <a:ext cx="4323080" cy="3599815"/>
          </a:xfrm>
          <a:prstGeom prst="rect">
            <a:avLst/>
          </a:prstGeom>
        </p:spPr>
      </p:pic>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用户手册</a:t>
            </a:r>
            <a:endParaRPr lang="zh-CN" altLang="en-US" sz="2800">
              <a:solidFill>
                <a:schemeClr val="bg1"/>
              </a:solidFill>
            </a:endParaRPr>
          </a:p>
        </p:txBody>
      </p:sp>
      <p:pic>
        <p:nvPicPr>
          <p:cNvPr id="3" name="图片 2"/>
          <p:cNvPicPr>
            <a:picLocks noChangeAspect="1"/>
          </p:cNvPicPr>
          <p:nvPr/>
        </p:nvPicPr>
        <p:blipFill>
          <a:blip r:embed="rId1"/>
          <a:stretch>
            <a:fillRect/>
          </a:stretch>
        </p:blipFill>
        <p:spPr>
          <a:xfrm>
            <a:off x="1600835" y="1451610"/>
            <a:ext cx="4496435" cy="3689985"/>
          </a:xfrm>
          <a:prstGeom prst="rect">
            <a:avLst/>
          </a:prstGeom>
        </p:spPr>
      </p:pic>
      <p:graphicFrame>
        <p:nvGraphicFramePr>
          <p:cNvPr id="5" name="表格 4"/>
          <p:cNvGraphicFramePr/>
          <p:nvPr>
            <p:custDataLst>
              <p:tags r:id="rId2"/>
            </p:custDataLst>
          </p:nvPr>
        </p:nvGraphicFramePr>
        <p:xfrm>
          <a:off x="6155690" y="755333"/>
          <a:ext cx="5562600" cy="3213100"/>
        </p:xfrm>
        <a:graphic>
          <a:graphicData uri="http://schemas.openxmlformats.org/drawingml/2006/table">
            <a:tbl>
              <a:tblPr firstRow="1" bandRow="1">
                <a:tableStyleId>{5940675A-B579-460E-94D1-54222C63F5DA}</a:tableStyleId>
              </a:tblPr>
              <a:tblGrid>
                <a:gridCol w="828675"/>
                <a:gridCol w="4733925"/>
              </a:tblGrid>
              <a:tr h="292100">
                <a:tc>
                  <a:txBody>
                    <a:bodyPr/>
                    <a:p>
                      <a:pPr indent="0" algn="ctr">
                        <a:buNone/>
                      </a:pPr>
                      <a:r>
                        <a:rPr lang="en-US" sz="900" b="0">
                          <a:latin typeface="宋体" panose="02010600030101010101" pitchFamily="2" charset="-122"/>
                          <a:ea typeface="宋体" panose="02010600030101010101" pitchFamily="2" charset="-122"/>
                          <a:cs typeface="宋体" panose="02010600030101010101" pitchFamily="2" charset="-122"/>
                        </a:rPr>
                        <a:t>脚注标号</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45719" marR="45719"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en-US" sz="900" b="0">
                          <a:latin typeface="宋体" panose="02010600030101010101" pitchFamily="2" charset="-122"/>
                          <a:ea typeface="宋体" panose="02010600030101010101" pitchFamily="2" charset="-122"/>
                          <a:cs typeface="宋体" panose="02010600030101010101" pitchFamily="2" charset="-122"/>
                        </a:rPr>
                        <a:t>脚注解释</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45719" marR="45719"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292100">
                <a:tc>
                  <a:txBody>
                    <a:bodyPr/>
                    <a:p>
                      <a:pPr indent="0">
                        <a:buNone/>
                      </a:pPr>
                      <a:r>
                        <a:rPr lang="en-US" sz="900" b="0">
                          <a:latin typeface="Arial" panose="020B0604020202090204" pitchFamily="34" charset="0"/>
                          <a:cs typeface="Arial" panose="020B0604020202090204" pitchFamily="34" charset="0"/>
                        </a:rPr>
                        <a:t>1</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案例描述</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2</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基于此案例的实例</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3</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实例列表筛选</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4</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导航-预置成员角色</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5</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导航-甘特图</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6</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导航-所有任务</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7</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导航-标准文档</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8</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导航-参考资料</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92100">
                <a:tc>
                  <a:txBody>
                    <a:bodyPr/>
                    <a:p>
                      <a:pPr indent="0">
                        <a:buNone/>
                      </a:pPr>
                      <a:r>
                        <a:rPr lang="en-US" sz="900" b="0">
                          <a:latin typeface="Arial" panose="020B0604020202090204" pitchFamily="34" charset="0"/>
                          <a:cs typeface="Arial" panose="020B0604020202090204" pitchFamily="34" charset="0"/>
                        </a:rPr>
                        <a:t>9</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p>
                      <a:pPr indent="0">
                        <a:buNone/>
                      </a:pPr>
                      <a:r>
                        <a:rPr lang="en-US" sz="900" b="0">
                          <a:latin typeface="Arial" panose="020B0604020202090204" pitchFamily="34" charset="0"/>
                          <a:cs typeface="Arial" panose="020B0604020202090204" pitchFamily="34" charset="0"/>
                        </a:rPr>
                        <a:t>参考资料选择框</a:t>
                      </a:r>
                      <a:endParaRPr lang="en-US" altLang="en-US" sz="900" b="0">
                        <a:latin typeface="Arial" panose="020B0604020202090204" pitchFamily="34" charset="0"/>
                        <a:ea typeface="Arial" panose="020B0604020202090204" pitchFamily="34" charset="0"/>
                        <a:cs typeface="Arial" panose="020B0604020202090204" pitchFamily="34" charset="0"/>
                      </a:endParaRPr>
                    </a:p>
                  </a:txBody>
                  <a:tcPr marL="45719" marR="45719"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
        <p:nvSpPr>
          <p:cNvPr id="100" name="文本框 99"/>
          <p:cNvSpPr txBox="1"/>
          <p:nvPr/>
        </p:nvSpPr>
        <p:spPr>
          <a:xfrm>
            <a:off x="6256020" y="3901122"/>
            <a:ext cx="5080000" cy="2622550"/>
          </a:xfrm>
          <a:prstGeom prst="rect">
            <a:avLst/>
          </a:prstGeom>
          <a:noFill/>
          <a:ln w="9525">
            <a:noFill/>
          </a:ln>
        </p:spPr>
        <p:txBody>
          <a:bodyPr>
            <a:spAutoFit/>
          </a:bodyPr>
          <a:p>
            <a:pPr marL="0" indent="0"/>
            <a:r>
              <a:rPr lang="en-US" sz="1400" b="0">
                <a:latin typeface="Times New Roman" panose="02020503050405090304" charset="0"/>
              </a:rPr>
              <a:t> </a:t>
            </a:r>
            <a:r>
              <a:rPr lang="zh-CN" sz="1400" b="0">
                <a:ea typeface="宋体" panose="02010600030101010101" pitchFamily="2" charset="-122"/>
              </a:rPr>
              <a:t>【</a:t>
            </a:r>
            <a:r>
              <a:rPr lang="en-US" sz="1400" b="0">
                <a:latin typeface="Times New Roman" panose="02020503050405090304" charset="0"/>
              </a:rPr>
              <a:t>1</a:t>
            </a:r>
            <a:r>
              <a:rPr lang="zh-CN" sz="1400" b="0">
                <a:ea typeface="宋体" panose="02010600030101010101" pitchFamily="2" charset="-122"/>
              </a:rPr>
              <a:t>】查看案例描述【</a:t>
            </a:r>
            <a:r>
              <a:rPr lang="en-US" sz="1400" b="0">
                <a:latin typeface="Times New Roman" panose="02020503050405090304" charset="0"/>
              </a:rPr>
              <a:t>2</a:t>
            </a:r>
            <a:r>
              <a:rPr lang="zh-CN" sz="1400" b="0">
                <a:ea typeface="宋体" panose="02010600030101010101" pitchFamily="2" charset="-122"/>
              </a:rPr>
              <a:t>】查看基于此案例的优秀实例，具体步骤请参见【</a:t>
            </a:r>
            <a:r>
              <a:rPr lang="en-US" sz="1400" b="0">
                <a:latin typeface="Times New Roman" panose="02020503050405090304" charset="0"/>
              </a:rPr>
              <a:t>4.1 </a:t>
            </a:r>
            <a:r>
              <a:rPr lang="zh-CN" sz="1400" b="0">
                <a:ea typeface="宋体" panose="02010600030101010101" pitchFamily="2" charset="-122"/>
              </a:rPr>
              <a:t>查看我参与的实例】【</a:t>
            </a:r>
            <a:r>
              <a:rPr lang="en-US" sz="1400" b="0">
                <a:latin typeface="Times New Roman" panose="02020503050405090304" charset="0"/>
              </a:rPr>
              <a:t>3</a:t>
            </a:r>
            <a:r>
              <a:rPr lang="zh-CN" sz="1400" b="0">
                <a:ea typeface="宋体" panose="02010600030101010101" pitchFamily="2" charset="-122"/>
              </a:rPr>
              <a:t>】点击查看案例详情按钮查看案例详情【</a:t>
            </a:r>
            <a:r>
              <a:rPr lang="en-US" sz="1400" b="0">
                <a:latin typeface="Times New Roman" panose="02020503050405090304" charset="0"/>
              </a:rPr>
              <a:t>4</a:t>
            </a:r>
            <a:r>
              <a:rPr lang="zh-CN" sz="1400" b="0">
                <a:ea typeface="宋体" panose="02010600030101010101" pitchFamily="2" charset="-122"/>
              </a:rPr>
              <a:t>】点击预置成员导航按钮或滑动跳转到预置成员界面【</a:t>
            </a:r>
            <a:r>
              <a:rPr lang="en-US" sz="1400" b="0">
                <a:latin typeface="Times New Roman" panose="02020503050405090304" charset="0"/>
              </a:rPr>
              <a:t>5</a:t>
            </a:r>
            <a:r>
              <a:rPr lang="zh-CN" sz="1400" b="0">
                <a:ea typeface="宋体" panose="02010600030101010101" pitchFamily="2" charset="-122"/>
              </a:rPr>
              <a:t>】点击预置甘特图或滑动跳转到甘特图界面【</a:t>
            </a:r>
            <a:r>
              <a:rPr lang="en-US" sz="1400" b="0">
                <a:latin typeface="Times New Roman" panose="02020503050405090304" charset="0"/>
              </a:rPr>
              <a:t>6</a:t>
            </a:r>
            <a:r>
              <a:rPr lang="zh-CN" sz="1400" b="0">
                <a:ea typeface="宋体" panose="02010600030101010101" pitchFamily="2" charset="-122"/>
              </a:rPr>
              <a:t>】点击所有任务或滑动跳转到所有任务界面【</a:t>
            </a:r>
            <a:r>
              <a:rPr lang="en-US" sz="1400" b="0">
                <a:latin typeface="Times New Roman" panose="02020503050405090304" charset="0"/>
              </a:rPr>
              <a:t>7</a:t>
            </a:r>
            <a:r>
              <a:rPr lang="zh-CN" sz="1400" b="0">
                <a:ea typeface="宋体" panose="02010600030101010101" pitchFamily="2" charset="-122"/>
              </a:rPr>
              <a:t>】点击标准文档或滑动跳转到标准文档【</a:t>
            </a:r>
            <a:r>
              <a:rPr lang="en-US" sz="1400" b="0">
                <a:latin typeface="Times New Roman" panose="02020503050405090304" charset="0"/>
              </a:rPr>
              <a:t>8</a:t>
            </a:r>
            <a:r>
              <a:rPr lang="zh-CN" sz="1400" b="0">
                <a:ea typeface="宋体" panose="02010600030101010101" pitchFamily="2" charset="-122"/>
              </a:rPr>
              <a:t>】点击参考资料或滑动跳转到参考资料页面【</a:t>
            </a:r>
            <a:r>
              <a:rPr lang="en-US" sz="1400" b="0">
                <a:latin typeface="Times New Roman" panose="02020503050405090304" charset="0"/>
              </a:rPr>
              <a:t>9</a:t>
            </a:r>
            <a:r>
              <a:rPr lang="zh-CN" sz="1400" b="0">
                <a:ea typeface="宋体" panose="02010600030101010101" pitchFamily="2" charset="-122"/>
              </a:rPr>
              <a:t>】点击参考资料类别选择按钮弹出参考资料类别选择</a:t>
            </a:r>
            <a:r>
              <a:rPr lang="en-US" sz="1050" b="0">
                <a:latin typeface="Times New Roman" panose="02020503050405090304" charset="0"/>
              </a:rPr>
              <a:t> </a:t>
            </a:r>
            <a:endParaRPr lang="zh-CN" altLang="en-US"/>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11</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参考资料</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66128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参考资料</a:t>
            </a:r>
            <a:endParaRPr lang="zh-CN" altLang="en-US" sz="2800">
              <a:solidFill>
                <a:schemeClr val="bg1"/>
              </a:solidFill>
            </a:endParaRPr>
          </a:p>
        </p:txBody>
      </p:sp>
      <p:sp>
        <p:nvSpPr>
          <p:cNvPr id="2" name="文本框 1"/>
          <p:cNvSpPr txBox="1"/>
          <p:nvPr/>
        </p:nvSpPr>
        <p:spPr>
          <a:xfrm>
            <a:off x="2745105" y="1442720"/>
            <a:ext cx="6701790" cy="4246245"/>
          </a:xfrm>
          <a:prstGeom prst="rect">
            <a:avLst/>
          </a:prstGeom>
          <a:noFill/>
        </p:spPr>
        <p:txBody>
          <a:bodyPr wrap="square" rtlCol="0" anchor="t">
            <a:spAutoFit/>
          </a:bodyPr>
          <a:p>
            <a:r>
              <a:rPr lang="en-US" altLang="zh-CN" dirty="0">
                <a:solidFill>
                  <a:schemeClr val="tx1"/>
                </a:solidFill>
                <a:sym typeface="+mn-ea"/>
              </a:rPr>
              <a:t>【1】</a:t>
            </a:r>
            <a:r>
              <a:rPr lang="zh-CN" altLang="zh-CN" dirty="0">
                <a:solidFill>
                  <a:schemeClr val="tx1"/>
                </a:solidFill>
                <a:sym typeface="+mn-ea"/>
              </a:rPr>
              <a:t>《软件工程导论》 清华大学出版社 张海藩等</a:t>
            </a:r>
            <a:r>
              <a:rPr lang="en-US" altLang="zh-CN" dirty="0">
                <a:solidFill>
                  <a:schemeClr val="tx1"/>
                </a:solidFill>
                <a:sym typeface="+mn-ea"/>
              </a:rPr>
              <a:t> 2013</a:t>
            </a:r>
            <a:r>
              <a:rPr lang="zh-CN" altLang="zh-CN" dirty="0">
                <a:solidFill>
                  <a:schemeClr val="tx1"/>
                </a:solidFill>
                <a:sym typeface="+mn-ea"/>
              </a:rPr>
              <a:t>年</a:t>
            </a:r>
            <a:r>
              <a:rPr lang="en-US" altLang="zh-CN" dirty="0">
                <a:solidFill>
                  <a:schemeClr val="tx1"/>
                </a:solidFill>
                <a:sym typeface="+mn-ea"/>
              </a:rPr>
              <a:t>8</a:t>
            </a:r>
            <a:r>
              <a:rPr lang="zh-CN" altLang="zh-CN" dirty="0">
                <a:solidFill>
                  <a:schemeClr val="tx1"/>
                </a:solidFill>
                <a:sym typeface="+mn-ea"/>
              </a:rPr>
              <a:t>月第</a:t>
            </a:r>
            <a:r>
              <a:rPr lang="en-US" altLang="zh-CN" dirty="0">
                <a:solidFill>
                  <a:schemeClr val="tx1"/>
                </a:solidFill>
                <a:sym typeface="+mn-ea"/>
              </a:rPr>
              <a:t>6</a:t>
            </a:r>
            <a:r>
              <a:rPr lang="zh-CN" altLang="zh-CN" dirty="0">
                <a:solidFill>
                  <a:schemeClr val="tx1"/>
                </a:solidFill>
                <a:sym typeface="+mn-ea"/>
              </a:rPr>
              <a:t>版 第</a:t>
            </a:r>
            <a:r>
              <a:rPr lang="en-US" altLang="zh-CN" dirty="0">
                <a:solidFill>
                  <a:schemeClr val="tx1"/>
                </a:solidFill>
                <a:sym typeface="+mn-ea"/>
              </a:rPr>
              <a:t>150343</a:t>
            </a:r>
            <a:r>
              <a:rPr lang="zh-CN" altLang="zh-CN" dirty="0">
                <a:solidFill>
                  <a:schemeClr val="tx1"/>
                </a:solidFill>
                <a:sym typeface="+mn-ea"/>
              </a:rPr>
              <a:t>号</a:t>
            </a:r>
            <a:endParaRPr lang="en-US" altLang="zh-CN" dirty="0">
              <a:solidFill>
                <a:schemeClr val="tx1"/>
              </a:solidFill>
            </a:endParaRPr>
          </a:p>
          <a:p>
            <a:endParaRPr lang="zh-CN" altLang="zh-CN" dirty="0">
              <a:solidFill>
                <a:schemeClr val="tx1"/>
              </a:solidFill>
            </a:endParaRPr>
          </a:p>
          <a:p>
            <a:r>
              <a:rPr lang="en-US" altLang="zh-CN" dirty="0">
                <a:solidFill>
                  <a:schemeClr val="tx1"/>
                </a:solidFill>
                <a:sym typeface="+mn-ea"/>
              </a:rPr>
              <a:t>【2】</a:t>
            </a:r>
            <a:r>
              <a:rPr lang="zh-CN" altLang="zh-CN" dirty="0">
                <a:solidFill>
                  <a:schemeClr val="tx1"/>
                </a:solidFill>
                <a:sym typeface="+mn-ea"/>
              </a:rPr>
              <a:t>《软件需求》 清华大学出版社</a:t>
            </a:r>
            <a:r>
              <a:rPr lang="en-US" altLang="zh-CN" dirty="0">
                <a:solidFill>
                  <a:schemeClr val="tx1"/>
                </a:solidFill>
                <a:sym typeface="+mn-ea"/>
              </a:rPr>
              <a:t> Karl </a:t>
            </a:r>
            <a:r>
              <a:rPr lang="en-US" altLang="zh-CN" dirty="0" err="1">
                <a:solidFill>
                  <a:schemeClr val="tx1"/>
                </a:solidFill>
                <a:sym typeface="+mn-ea"/>
              </a:rPr>
              <a:t>Wiegers</a:t>
            </a:r>
            <a:r>
              <a:rPr lang="en-US" altLang="zh-CN" dirty="0">
                <a:solidFill>
                  <a:schemeClr val="tx1"/>
                </a:solidFill>
                <a:sym typeface="+mn-ea"/>
              </a:rPr>
              <a:t>, Joy Beatty</a:t>
            </a:r>
            <a:r>
              <a:rPr lang="zh-CN" altLang="zh-CN" dirty="0">
                <a:solidFill>
                  <a:schemeClr val="tx1"/>
                </a:solidFill>
                <a:sym typeface="+mn-ea"/>
              </a:rPr>
              <a:t>著 李忠利 李淳 霍金健 孔晨辉 译</a:t>
            </a:r>
            <a:r>
              <a:rPr lang="en-US" altLang="zh-CN" dirty="0">
                <a:solidFill>
                  <a:schemeClr val="tx1"/>
                </a:solidFill>
                <a:sym typeface="+mn-ea"/>
              </a:rPr>
              <a:t> 2016</a:t>
            </a:r>
            <a:r>
              <a:rPr lang="zh-CN" altLang="zh-CN" dirty="0">
                <a:solidFill>
                  <a:schemeClr val="tx1"/>
                </a:solidFill>
                <a:sym typeface="+mn-ea"/>
              </a:rPr>
              <a:t>年</a:t>
            </a:r>
            <a:r>
              <a:rPr lang="en-US" altLang="zh-CN" dirty="0">
                <a:solidFill>
                  <a:schemeClr val="tx1"/>
                </a:solidFill>
                <a:sym typeface="+mn-ea"/>
              </a:rPr>
              <a:t>3</a:t>
            </a:r>
            <a:r>
              <a:rPr lang="zh-CN" altLang="zh-CN" dirty="0">
                <a:solidFill>
                  <a:schemeClr val="tx1"/>
                </a:solidFill>
                <a:sym typeface="+mn-ea"/>
              </a:rPr>
              <a:t>月第</a:t>
            </a:r>
            <a:r>
              <a:rPr lang="en-US" altLang="zh-CN" dirty="0">
                <a:solidFill>
                  <a:schemeClr val="tx1"/>
                </a:solidFill>
                <a:sym typeface="+mn-ea"/>
              </a:rPr>
              <a:t>3</a:t>
            </a:r>
            <a:r>
              <a:rPr lang="zh-CN" altLang="zh-CN" dirty="0">
                <a:solidFill>
                  <a:schemeClr val="tx1"/>
                </a:solidFill>
                <a:sym typeface="+mn-ea"/>
              </a:rPr>
              <a:t>版</a:t>
            </a:r>
            <a:endParaRPr lang="en-US" altLang="zh-CN" dirty="0">
              <a:solidFill>
                <a:schemeClr val="tx1"/>
              </a:solidFill>
            </a:endParaRPr>
          </a:p>
          <a:p>
            <a:endParaRPr lang="zh-CN" altLang="zh-CN" dirty="0">
              <a:solidFill>
                <a:schemeClr val="tx1"/>
              </a:solidFill>
            </a:endParaRPr>
          </a:p>
          <a:p>
            <a:r>
              <a:rPr lang="en-US" altLang="zh-CN" dirty="0">
                <a:solidFill>
                  <a:schemeClr val="tx1"/>
                </a:solidFill>
                <a:sym typeface="+mn-ea"/>
              </a:rPr>
              <a:t>【3】</a:t>
            </a:r>
            <a:r>
              <a:rPr lang="zh-CN" altLang="zh-CN" dirty="0">
                <a:solidFill>
                  <a:schemeClr val="tx1"/>
                </a:solidFill>
                <a:sym typeface="+mn-ea"/>
              </a:rPr>
              <a:t>《</a:t>
            </a:r>
            <a:r>
              <a:rPr lang="en-US" altLang="zh-CN" dirty="0">
                <a:solidFill>
                  <a:schemeClr val="tx1"/>
                </a:solidFill>
                <a:sym typeface="+mn-ea"/>
              </a:rPr>
              <a:t>UML</a:t>
            </a:r>
            <a:r>
              <a:rPr lang="zh-CN" altLang="zh-CN" dirty="0">
                <a:solidFill>
                  <a:schemeClr val="tx1"/>
                </a:solidFill>
                <a:sym typeface="+mn-ea"/>
              </a:rPr>
              <a:t>用户指南》 人民邮电出版社 </a:t>
            </a:r>
            <a:r>
              <a:rPr lang="en-US" altLang="zh-CN" dirty="0">
                <a:solidFill>
                  <a:schemeClr val="tx1"/>
                </a:solidFill>
                <a:sym typeface="+mn-ea"/>
              </a:rPr>
              <a:t>Grady </a:t>
            </a:r>
            <a:r>
              <a:rPr lang="en-US" altLang="zh-CN" dirty="0" err="1">
                <a:solidFill>
                  <a:schemeClr val="tx1"/>
                </a:solidFill>
                <a:sym typeface="+mn-ea"/>
              </a:rPr>
              <a:t>Booch</a:t>
            </a:r>
            <a:r>
              <a:rPr lang="en-US" altLang="zh-CN" dirty="0">
                <a:solidFill>
                  <a:schemeClr val="tx1"/>
                </a:solidFill>
                <a:sym typeface="+mn-ea"/>
              </a:rPr>
              <a:t>, James Rumbaugh, Ivar Jacobson</a:t>
            </a:r>
            <a:r>
              <a:rPr lang="zh-CN" altLang="zh-CN" dirty="0">
                <a:solidFill>
                  <a:schemeClr val="tx1"/>
                </a:solidFill>
                <a:sym typeface="+mn-ea"/>
              </a:rPr>
              <a:t>著 邵维忠 麻志毅 马浩海 刘辉 译</a:t>
            </a:r>
            <a:r>
              <a:rPr lang="en-US" altLang="zh-CN" dirty="0">
                <a:solidFill>
                  <a:schemeClr val="tx1"/>
                </a:solidFill>
                <a:sym typeface="+mn-ea"/>
              </a:rPr>
              <a:t> 2013</a:t>
            </a:r>
            <a:r>
              <a:rPr lang="zh-CN" altLang="zh-CN" dirty="0">
                <a:solidFill>
                  <a:schemeClr val="tx1"/>
                </a:solidFill>
                <a:sym typeface="+mn-ea"/>
              </a:rPr>
              <a:t>年</a:t>
            </a:r>
            <a:r>
              <a:rPr lang="en-US" altLang="zh-CN" dirty="0">
                <a:solidFill>
                  <a:schemeClr val="tx1"/>
                </a:solidFill>
                <a:sym typeface="+mn-ea"/>
              </a:rPr>
              <a:t>1</a:t>
            </a:r>
            <a:r>
              <a:rPr lang="zh-CN" altLang="zh-CN" dirty="0">
                <a:solidFill>
                  <a:schemeClr val="tx1"/>
                </a:solidFill>
                <a:sym typeface="+mn-ea"/>
              </a:rPr>
              <a:t>月第</a:t>
            </a:r>
            <a:r>
              <a:rPr lang="en-US" altLang="zh-CN" dirty="0">
                <a:solidFill>
                  <a:schemeClr val="tx1"/>
                </a:solidFill>
                <a:sym typeface="+mn-ea"/>
              </a:rPr>
              <a:t>1</a:t>
            </a:r>
            <a:r>
              <a:rPr lang="zh-CN" altLang="zh-CN" dirty="0">
                <a:solidFill>
                  <a:schemeClr val="tx1"/>
                </a:solidFill>
                <a:sym typeface="+mn-ea"/>
              </a:rPr>
              <a:t>版</a:t>
            </a:r>
            <a:endParaRPr lang="en-US" altLang="zh-CN" dirty="0">
              <a:solidFill>
                <a:schemeClr val="tx1"/>
              </a:solidFill>
            </a:endParaRPr>
          </a:p>
          <a:p>
            <a:endParaRPr lang="zh-CN" altLang="zh-CN" dirty="0">
              <a:solidFill>
                <a:schemeClr val="tx1"/>
              </a:solidFill>
            </a:endParaRPr>
          </a:p>
          <a:p>
            <a:r>
              <a:rPr lang="en-US" altLang="zh-CN" dirty="0">
                <a:solidFill>
                  <a:schemeClr val="tx1"/>
                </a:solidFill>
                <a:sym typeface="+mn-ea"/>
              </a:rPr>
              <a:t>【4】</a:t>
            </a:r>
            <a:r>
              <a:rPr lang="zh-CN" altLang="zh-CN" dirty="0">
                <a:solidFill>
                  <a:schemeClr val="tx1"/>
                </a:solidFill>
                <a:sym typeface="+mn-ea"/>
              </a:rPr>
              <a:t>《</a:t>
            </a:r>
            <a:r>
              <a:rPr lang="en-US" altLang="zh-CN" dirty="0">
                <a:solidFill>
                  <a:schemeClr val="tx1"/>
                </a:solidFill>
                <a:sym typeface="+mn-ea"/>
              </a:rPr>
              <a:t>UML2</a:t>
            </a:r>
            <a:r>
              <a:rPr lang="zh-CN" altLang="zh-CN" dirty="0">
                <a:solidFill>
                  <a:schemeClr val="tx1"/>
                </a:solidFill>
                <a:sym typeface="+mn-ea"/>
              </a:rPr>
              <a:t>基础、建模与设计教程》 清华大学出版社 杨弘平等</a:t>
            </a:r>
            <a:r>
              <a:rPr lang="en-US" altLang="zh-CN" dirty="0">
                <a:solidFill>
                  <a:schemeClr val="tx1"/>
                </a:solidFill>
                <a:sym typeface="+mn-ea"/>
              </a:rPr>
              <a:t> 2015</a:t>
            </a:r>
            <a:r>
              <a:rPr lang="zh-CN" altLang="zh-CN" dirty="0">
                <a:solidFill>
                  <a:schemeClr val="tx1"/>
                </a:solidFill>
                <a:sym typeface="+mn-ea"/>
              </a:rPr>
              <a:t>年</a:t>
            </a:r>
            <a:r>
              <a:rPr lang="en-US" altLang="zh-CN" dirty="0">
                <a:solidFill>
                  <a:schemeClr val="tx1"/>
                </a:solidFill>
                <a:sym typeface="+mn-ea"/>
              </a:rPr>
              <a:t>10</a:t>
            </a:r>
            <a:r>
              <a:rPr lang="zh-CN" altLang="zh-CN" dirty="0">
                <a:solidFill>
                  <a:schemeClr val="tx1"/>
                </a:solidFill>
                <a:sym typeface="+mn-ea"/>
              </a:rPr>
              <a:t>月第</a:t>
            </a:r>
            <a:r>
              <a:rPr lang="en-US" altLang="zh-CN" dirty="0">
                <a:solidFill>
                  <a:schemeClr val="tx1"/>
                </a:solidFill>
                <a:sym typeface="+mn-ea"/>
              </a:rPr>
              <a:t>1</a:t>
            </a:r>
            <a:r>
              <a:rPr lang="zh-CN" altLang="zh-CN" dirty="0">
                <a:solidFill>
                  <a:schemeClr val="tx1"/>
                </a:solidFill>
                <a:sym typeface="+mn-ea"/>
              </a:rPr>
              <a:t>版</a:t>
            </a:r>
            <a:endParaRPr lang="en-US" altLang="zh-CN" dirty="0">
              <a:solidFill>
                <a:schemeClr val="tx1"/>
              </a:solidFill>
            </a:endParaRPr>
          </a:p>
          <a:p>
            <a:endParaRPr lang="zh-CN" altLang="zh-CN" dirty="0">
              <a:solidFill>
                <a:schemeClr val="tx1"/>
              </a:solidFill>
            </a:endParaRPr>
          </a:p>
          <a:p>
            <a:r>
              <a:rPr lang="en-US" altLang="zh-CN" dirty="0">
                <a:solidFill>
                  <a:schemeClr val="tx1"/>
                </a:solidFill>
                <a:sym typeface="+mn-ea"/>
              </a:rPr>
              <a:t>【5】</a:t>
            </a:r>
            <a:r>
              <a:rPr lang="zh-CN" altLang="zh-CN" dirty="0">
                <a:solidFill>
                  <a:schemeClr val="tx1"/>
                </a:solidFill>
                <a:sym typeface="+mn-ea"/>
              </a:rPr>
              <a:t>《</a:t>
            </a:r>
            <a:r>
              <a:rPr lang="en-US" altLang="zh-CN" dirty="0">
                <a:solidFill>
                  <a:schemeClr val="tx1"/>
                </a:solidFill>
                <a:sym typeface="+mn-ea"/>
              </a:rPr>
              <a:t>IT</a:t>
            </a:r>
            <a:r>
              <a:rPr lang="zh-CN" altLang="zh-CN" dirty="0">
                <a:solidFill>
                  <a:schemeClr val="tx1"/>
                </a:solidFill>
                <a:sym typeface="+mn-ea"/>
              </a:rPr>
              <a:t>项目管理》 机械工业出版社 </a:t>
            </a:r>
            <a:r>
              <a:rPr lang="en-US" altLang="zh-CN" dirty="0">
                <a:solidFill>
                  <a:schemeClr val="tx1"/>
                </a:solidFill>
                <a:sym typeface="+mn-ea"/>
              </a:rPr>
              <a:t>Kathy Schwalbe</a:t>
            </a:r>
            <a:r>
              <a:rPr lang="zh-CN" altLang="zh-CN" dirty="0">
                <a:solidFill>
                  <a:schemeClr val="tx1"/>
                </a:solidFill>
                <a:sym typeface="+mn-ea"/>
              </a:rPr>
              <a:t>著 孙新波 朱珠 贾建锋 译</a:t>
            </a:r>
            <a:r>
              <a:rPr lang="en-US" altLang="zh-CN" dirty="0">
                <a:solidFill>
                  <a:schemeClr val="tx1"/>
                </a:solidFill>
                <a:sym typeface="+mn-ea"/>
              </a:rPr>
              <a:t> 2017</a:t>
            </a:r>
            <a:r>
              <a:rPr lang="zh-CN" altLang="zh-CN" dirty="0">
                <a:solidFill>
                  <a:schemeClr val="tx1"/>
                </a:solidFill>
                <a:sym typeface="+mn-ea"/>
              </a:rPr>
              <a:t>年</a:t>
            </a:r>
            <a:r>
              <a:rPr lang="en-US" altLang="zh-CN" dirty="0">
                <a:solidFill>
                  <a:schemeClr val="tx1"/>
                </a:solidFill>
                <a:sym typeface="+mn-ea"/>
              </a:rPr>
              <a:t>10</a:t>
            </a:r>
            <a:r>
              <a:rPr lang="zh-CN" altLang="zh-CN" dirty="0">
                <a:solidFill>
                  <a:schemeClr val="tx1"/>
                </a:solidFill>
                <a:sym typeface="+mn-ea"/>
              </a:rPr>
              <a:t>月第</a:t>
            </a:r>
            <a:r>
              <a:rPr lang="en-US" altLang="zh-CN" dirty="0">
                <a:solidFill>
                  <a:schemeClr val="tx1"/>
                </a:solidFill>
                <a:sym typeface="+mn-ea"/>
              </a:rPr>
              <a:t>1</a:t>
            </a:r>
            <a:r>
              <a:rPr lang="zh-CN" altLang="zh-CN" dirty="0">
                <a:solidFill>
                  <a:schemeClr val="tx1"/>
                </a:solidFill>
                <a:sym typeface="+mn-ea"/>
              </a:rPr>
              <a:t>版</a:t>
            </a:r>
            <a:endParaRPr lang="zh-CN" altLang="zh-CN" dirty="0">
              <a:solidFill>
                <a:schemeClr val="tx1"/>
              </a:solidFill>
              <a:sym typeface="+mn-ea"/>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91592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参考资料（续）</a:t>
            </a:r>
            <a:endParaRPr lang="zh-CN" altLang="en-US" sz="2800">
              <a:solidFill>
                <a:schemeClr val="bg1"/>
              </a:solidFill>
            </a:endParaRPr>
          </a:p>
        </p:txBody>
      </p:sp>
      <p:sp>
        <p:nvSpPr>
          <p:cNvPr id="3" name="文本框 2"/>
          <p:cNvSpPr txBox="1"/>
          <p:nvPr/>
        </p:nvSpPr>
        <p:spPr>
          <a:xfrm>
            <a:off x="2918460" y="1435735"/>
            <a:ext cx="6355080" cy="4246245"/>
          </a:xfrm>
          <a:prstGeom prst="rect">
            <a:avLst/>
          </a:prstGeom>
          <a:noFill/>
        </p:spPr>
        <p:txBody>
          <a:bodyPr wrap="square" rtlCol="0" anchor="t">
            <a:spAutoFit/>
          </a:bodyPr>
          <a:p>
            <a:endParaRPr lang="zh-CN" altLang="en-US" dirty="0">
              <a:solidFill>
                <a:schemeClr val="tx1"/>
              </a:solidFill>
            </a:endParaRPr>
          </a:p>
          <a:p>
            <a:r>
              <a:rPr lang="en-US" altLang="zh-CN" dirty="0">
                <a:solidFill>
                  <a:schemeClr val="tx1"/>
                </a:solidFill>
                <a:sym typeface="+mn-ea"/>
              </a:rPr>
              <a:t>【6】</a:t>
            </a:r>
            <a:r>
              <a:rPr lang="zh-CN" altLang="en-US" dirty="0">
                <a:solidFill>
                  <a:schemeClr val="tx1"/>
                </a:solidFill>
                <a:sym typeface="+mn-ea"/>
              </a:rPr>
              <a:t>案例库系统介绍</a:t>
            </a:r>
            <a:r>
              <a:rPr lang="en-US" altLang="zh-CN" dirty="0">
                <a:solidFill>
                  <a:schemeClr val="tx1"/>
                </a:solidFill>
                <a:sym typeface="+mn-ea"/>
              </a:rPr>
              <a:t>-</a:t>
            </a:r>
            <a:r>
              <a:rPr lang="zh-CN" altLang="en-US" dirty="0">
                <a:solidFill>
                  <a:schemeClr val="tx1"/>
                </a:solidFill>
                <a:sym typeface="+mn-ea"/>
              </a:rPr>
              <a:t>学院本科教学会议</a:t>
            </a:r>
            <a:r>
              <a:rPr lang="en-US" altLang="zh-CN" dirty="0">
                <a:solidFill>
                  <a:schemeClr val="tx1"/>
                </a:solidFill>
                <a:sym typeface="+mn-ea"/>
              </a:rPr>
              <a:t>-2010-3-6</a:t>
            </a:r>
            <a:endParaRPr lang="en-US" altLang="zh-CN" dirty="0">
              <a:solidFill>
                <a:schemeClr val="tx1"/>
              </a:solidFill>
            </a:endParaRPr>
          </a:p>
          <a:p>
            <a:endParaRPr lang="en-US" altLang="zh-CN" dirty="0">
              <a:solidFill>
                <a:schemeClr val="tx1"/>
              </a:solidFill>
            </a:endParaRPr>
          </a:p>
          <a:p>
            <a:r>
              <a:rPr lang="en-US" altLang="zh-CN" dirty="0">
                <a:solidFill>
                  <a:schemeClr val="tx1"/>
                </a:solidFill>
                <a:sym typeface="+mn-ea"/>
              </a:rPr>
              <a:t>【7】“</a:t>
            </a:r>
            <a:r>
              <a:rPr lang="zh-CN" altLang="en-US" dirty="0">
                <a:solidFill>
                  <a:schemeClr val="tx1"/>
                </a:solidFill>
                <a:sym typeface="+mn-ea"/>
              </a:rPr>
              <a:t>基于项目的案例学习系统”学习评价模型的设计与实现</a:t>
            </a:r>
            <a:r>
              <a:rPr lang="en-US" altLang="zh-CN" dirty="0">
                <a:solidFill>
                  <a:schemeClr val="tx1"/>
                </a:solidFill>
                <a:sym typeface="+mn-ea"/>
              </a:rPr>
              <a:t>-</a:t>
            </a:r>
            <a:r>
              <a:rPr lang="zh-CN" altLang="en-US" dirty="0">
                <a:solidFill>
                  <a:schemeClr val="tx1"/>
                </a:solidFill>
                <a:sym typeface="+mn-ea"/>
              </a:rPr>
              <a:t>王明成</a:t>
            </a:r>
            <a:endParaRPr lang="en-US" altLang="zh-CN" dirty="0">
              <a:solidFill>
                <a:schemeClr val="tx1"/>
              </a:solidFill>
            </a:endParaRPr>
          </a:p>
          <a:p>
            <a:endParaRPr lang="zh-CN" altLang="en-US" dirty="0">
              <a:solidFill>
                <a:schemeClr val="tx1"/>
              </a:solidFill>
            </a:endParaRPr>
          </a:p>
          <a:p>
            <a:r>
              <a:rPr lang="en-US" altLang="zh-CN" dirty="0">
                <a:solidFill>
                  <a:schemeClr val="tx1"/>
                </a:solidFill>
                <a:sym typeface="+mn-ea"/>
              </a:rPr>
              <a:t>【8】</a:t>
            </a:r>
            <a:r>
              <a:rPr lang="zh-CN" altLang="en-US" dirty="0">
                <a:solidFill>
                  <a:schemeClr val="tx1"/>
                </a:solidFill>
                <a:sym typeface="+mn-ea"/>
              </a:rPr>
              <a:t>项目化案例对象的研究与设计</a:t>
            </a:r>
            <a:r>
              <a:rPr lang="en-US" altLang="zh-CN" dirty="0">
                <a:solidFill>
                  <a:schemeClr val="tx1"/>
                </a:solidFill>
                <a:sym typeface="+mn-ea"/>
              </a:rPr>
              <a:t>-</a:t>
            </a:r>
            <a:r>
              <a:rPr lang="zh-CN" altLang="en-US" dirty="0">
                <a:solidFill>
                  <a:schemeClr val="tx1"/>
                </a:solidFill>
                <a:sym typeface="+mn-ea"/>
              </a:rPr>
              <a:t>徐鹏飞</a:t>
            </a:r>
            <a:endParaRPr lang="en-US" altLang="zh-CN" dirty="0">
              <a:solidFill>
                <a:schemeClr val="tx1"/>
              </a:solidFill>
            </a:endParaRPr>
          </a:p>
          <a:p>
            <a:endParaRPr lang="zh-CN" altLang="en-US" dirty="0">
              <a:solidFill>
                <a:schemeClr val="tx1"/>
              </a:solidFill>
            </a:endParaRPr>
          </a:p>
          <a:p>
            <a:r>
              <a:rPr lang="en-US" altLang="zh-CN" dirty="0">
                <a:solidFill>
                  <a:schemeClr val="tx1"/>
                </a:solidFill>
                <a:sym typeface="+mn-ea"/>
              </a:rPr>
              <a:t>【9】</a:t>
            </a:r>
            <a:r>
              <a:rPr lang="zh-CN" altLang="en-US" dirty="0">
                <a:solidFill>
                  <a:schemeClr val="tx1"/>
                </a:solidFill>
                <a:sym typeface="+mn-ea"/>
              </a:rPr>
              <a:t>项目化案例对象的研究与设计 </a:t>
            </a:r>
            <a:r>
              <a:rPr lang="en-US" altLang="zh-CN" dirty="0">
                <a:solidFill>
                  <a:schemeClr val="tx1"/>
                </a:solidFill>
                <a:sym typeface="+mn-ea"/>
              </a:rPr>
              <a:t>- </a:t>
            </a:r>
            <a:r>
              <a:rPr lang="zh-CN" altLang="en-US" dirty="0">
                <a:solidFill>
                  <a:schemeClr val="tx1"/>
                </a:solidFill>
                <a:sym typeface="+mn-ea"/>
              </a:rPr>
              <a:t>修改版</a:t>
            </a:r>
            <a:endParaRPr lang="en-US" altLang="zh-CN" dirty="0">
              <a:solidFill>
                <a:schemeClr val="tx1"/>
              </a:solidFill>
            </a:endParaRPr>
          </a:p>
          <a:p>
            <a:endParaRPr lang="zh-CN" altLang="en-US" dirty="0">
              <a:solidFill>
                <a:schemeClr val="tx1"/>
              </a:solidFill>
            </a:endParaRPr>
          </a:p>
          <a:p>
            <a:r>
              <a:rPr lang="en-US" altLang="zh-CN" dirty="0">
                <a:solidFill>
                  <a:schemeClr val="tx1"/>
                </a:solidFill>
                <a:sym typeface="+mn-ea"/>
              </a:rPr>
              <a:t>【10】pbcls</a:t>
            </a:r>
            <a:r>
              <a:rPr lang="zh-CN" altLang="en-US" dirty="0">
                <a:solidFill>
                  <a:schemeClr val="tx1"/>
                </a:solidFill>
                <a:sym typeface="+mn-ea"/>
              </a:rPr>
              <a:t>用户手册</a:t>
            </a:r>
            <a:r>
              <a:rPr lang="en-US" altLang="zh-CN" dirty="0">
                <a:solidFill>
                  <a:schemeClr val="tx1"/>
                </a:solidFill>
                <a:sym typeface="+mn-ea"/>
              </a:rPr>
              <a:t>-2013-5-26</a:t>
            </a:r>
            <a:endParaRPr lang="en-US" altLang="zh-CN" dirty="0">
              <a:solidFill>
                <a:schemeClr val="tx1"/>
              </a:solidFill>
            </a:endParaRPr>
          </a:p>
          <a:p>
            <a:endParaRPr lang="en-US" altLang="zh-CN" dirty="0">
              <a:solidFill>
                <a:schemeClr val="tx1"/>
              </a:solidFill>
            </a:endParaRPr>
          </a:p>
          <a:p>
            <a:r>
              <a:rPr lang="en-US" altLang="zh-CN" dirty="0">
                <a:solidFill>
                  <a:schemeClr val="tx1"/>
                </a:solidFill>
                <a:sym typeface="+mn-ea"/>
              </a:rPr>
              <a:t>【11】</a:t>
            </a:r>
            <a:r>
              <a:rPr lang="zh-CN" altLang="en-US" dirty="0">
                <a:solidFill>
                  <a:schemeClr val="tx1"/>
                </a:solidFill>
                <a:sym typeface="+mn-ea"/>
              </a:rPr>
              <a:t>案例教学系统</a:t>
            </a:r>
            <a:endParaRPr lang="en-US" altLang="zh-CN" dirty="0">
              <a:solidFill>
                <a:schemeClr val="tx1"/>
              </a:solidFill>
            </a:endParaRPr>
          </a:p>
          <a:p>
            <a:endParaRPr lang="zh-CN" altLang="en-US" dirty="0">
              <a:solidFill>
                <a:schemeClr val="tx1"/>
              </a:solidFill>
            </a:endParaRPr>
          </a:p>
          <a:p>
            <a:r>
              <a:rPr lang="en-US" altLang="zh-CN" dirty="0">
                <a:solidFill>
                  <a:schemeClr val="tx1"/>
                </a:solidFill>
                <a:sym typeface="+mn-ea"/>
              </a:rPr>
              <a:t>【12】</a:t>
            </a:r>
            <a:r>
              <a:rPr lang="zh-CN" altLang="en-US" dirty="0">
                <a:solidFill>
                  <a:schemeClr val="tx1"/>
                </a:solidFill>
                <a:sym typeface="+mn-ea"/>
              </a:rPr>
              <a:t>王朝成</a:t>
            </a:r>
            <a:r>
              <a:rPr lang="en-US" altLang="zh-CN" dirty="0">
                <a:solidFill>
                  <a:schemeClr val="tx1"/>
                </a:solidFill>
                <a:sym typeface="+mn-ea"/>
              </a:rPr>
              <a:t>-</a:t>
            </a:r>
            <a:r>
              <a:rPr lang="zh-CN" altLang="en-US" dirty="0">
                <a:solidFill>
                  <a:schemeClr val="tx1"/>
                </a:solidFill>
                <a:sym typeface="+mn-ea"/>
              </a:rPr>
              <a:t>基于项目的案例学习系统</a:t>
            </a:r>
            <a:r>
              <a:rPr lang="en-US" altLang="zh-CN" dirty="0">
                <a:solidFill>
                  <a:schemeClr val="tx1"/>
                </a:solidFill>
                <a:sym typeface="+mn-ea"/>
              </a:rPr>
              <a:t>-</a:t>
            </a:r>
            <a:r>
              <a:rPr lang="zh-CN" altLang="en-US" dirty="0">
                <a:solidFill>
                  <a:schemeClr val="tx1"/>
                </a:solidFill>
                <a:sym typeface="+mn-ea"/>
              </a:rPr>
              <a:t>最终版</a:t>
            </a:r>
            <a:endParaRPr lang="zh-CN" altLang="en-US" dirty="0">
              <a:solidFill>
                <a:schemeClr val="tx1"/>
              </a:solidFill>
              <a:sym typeface="+mn-ea"/>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12</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绩效评价 </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91592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绩效评价</a:t>
            </a:r>
            <a:endParaRPr lang="zh-CN" altLang="en-US" sz="2800">
              <a:solidFill>
                <a:schemeClr val="bg1"/>
              </a:solidFill>
            </a:endParaRPr>
          </a:p>
        </p:txBody>
      </p:sp>
      <p:graphicFrame>
        <p:nvGraphicFramePr>
          <p:cNvPr id="2" name="表格 1"/>
          <p:cNvGraphicFramePr/>
          <p:nvPr>
            <p:custDataLst>
              <p:tags r:id="rId1"/>
            </p:custDataLst>
          </p:nvPr>
        </p:nvGraphicFramePr>
        <p:xfrm>
          <a:off x="609600" y="2934208"/>
          <a:ext cx="29544010" cy="4991100"/>
        </p:xfrm>
        <a:graphic>
          <a:graphicData uri="http://schemas.openxmlformats.org/drawingml/2006/table">
            <a:tbl>
              <a:tblPr firstRow="1" bandRow="1">
                <a:tableStyleId>{5C22544A-7EE6-4342-B048-85BDC9FD1C3A}</a:tableStyleId>
              </a:tblPr>
              <a:tblGrid>
                <a:gridCol w="316865"/>
                <a:gridCol w="1292860"/>
                <a:gridCol w="596265"/>
                <a:gridCol w="657860"/>
                <a:gridCol w="563245"/>
                <a:gridCol w="563245"/>
                <a:gridCol w="563245"/>
                <a:gridCol w="487680"/>
                <a:gridCol w="506730"/>
                <a:gridCol w="482600"/>
                <a:gridCol w="497205"/>
                <a:gridCol w="539750"/>
                <a:gridCol w="525145"/>
                <a:gridCol w="478155"/>
                <a:gridCol w="464185"/>
                <a:gridCol w="478155"/>
                <a:gridCol w="530225"/>
                <a:gridCol w="468630"/>
                <a:gridCol w="468630"/>
                <a:gridCol w="492125"/>
              </a:tblGrid>
              <a:tr h="160655">
                <a:tc>
                  <a:txBody>
                    <a:bodyPr/>
                    <a:p>
                      <a:pPr indent="0" algn="ctr">
                        <a:buNone/>
                      </a:pPr>
                      <a:r>
                        <a:rPr lang="zh-CN" sz="400" b="1">
                          <a:solidFill>
                            <a:srgbClr val="FF0000"/>
                          </a:solidFill>
                          <a:latin typeface="Arial" panose="020B0604020202090204" pitchFamily="34" charset="0"/>
                          <a:ea typeface="等线" panose="02010600030101010101" charset="-122"/>
                        </a:rPr>
                        <a:t>标准项</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绩效检查项</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gridSpan="3">
                  <a:txBody>
                    <a:bodyPr/>
                    <a:p>
                      <a:pPr indent="0" algn="ctr">
                        <a:buNone/>
                      </a:pPr>
                      <a:r>
                        <a:rPr lang="zh-CN" sz="400" b="1">
                          <a:solidFill>
                            <a:srgbClr val="FF0000"/>
                          </a:solidFill>
                          <a:latin typeface="Arial" panose="020B0604020202090204" pitchFamily="34" charset="0"/>
                          <a:ea typeface="等线" panose="02010600030101010101" charset="-122"/>
                        </a:rPr>
                        <a:t>郭岳（PM）</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sz="400" b="1">
                          <a:solidFill>
                            <a:srgbClr val="FF0000"/>
                          </a:solidFill>
                          <a:latin typeface="Arial" panose="020B0604020202090204" pitchFamily="34" charset="0"/>
                          <a:ea typeface="等线" panose="02010600030101010101" charset="-122"/>
                        </a:rPr>
                        <a:t>杨海波</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sz="400" b="1">
                          <a:solidFill>
                            <a:srgbClr val="FF0000"/>
                          </a:solidFill>
                          <a:latin typeface="Arial" panose="020B0604020202090204" pitchFamily="34" charset="0"/>
                          <a:ea typeface="等线" panose="02010600030101010101" charset="-122"/>
                        </a:rPr>
                        <a:t>杨寒凌</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sz="400" b="1">
                          <a:solidFill>
                            <a:srgbClr val="FF0000"/>
                          </a:solidFill>
                          <a:latin typeface="Arial" panose="020B0604020202090204" pitchFamily="34" charset="0"/>
                          <a:ea typeface="等线" panose="02010600030101010101" charset="-122"/>
                        </a:rPr>
                        <a:t>周南</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sz="400" b="1">
                          <a:solidFill>
                            <a:srgbClr val="FF0000"/>
                          </a:solidFill>
                          <a:latin typeface="Arial" panose="020B0604020202090204" pitchFamily="34" charset="0"/>
                          <a:ea typeface="等线" panose="02010600030101010101" charset="-122"/>
                        </a:rPr>
                        <a:t>李骏</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zh-CN" sz="400" b="1">
                          <a:solidFill>
                            <a:srgbClr val="FF0000"/>
                          </a:solidFill>
                          <a:latin typeface="Arial" panose="020B0604020202090204" pitchFamily="34" charset="0"/>
                          <a:ea typeface="等线" panose="02010600030101010101" charset="-122"/>
                        </a:rPr>
                        <a:t>叶瑶毓</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161290">
                <a:tc>
                  <a:txBody>
                    <a:bodyPr/>
                    <a:p>
                      <a:pPr indent="0" algn="ctr">
                        <a:buNone/>
                      </a:pP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权重</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自评（30%）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小组评价（40%）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1">
                          <a:solidFill>
                            <a:srgbClr val="FF0000"/>
                          </a:solidFill>
                          <a:latin typeface="Arial" panose="020B0604020202090204" pitchFamily="34" charset="0"/>
                          <a:ea typeface="等线" panose="02010600030101010101" charset="-122"/>
                        </a:rPr>
                        <a:t>组长评价（30%）</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56210">
                <a:tc>
                  <a:txBody>
                    <a:bodyPr/>
                    <a:p>
                      <a:pPr indent="0" algn="ctr">
                        <a:buNone/>
                      </a:pPr>
                      <a:r>
                        <a:rPr lang="en-US" sz="400" b="0">
                          <a:solidFill>
                            <a:srgbClr val="000000"/>
                          </a:solidFill>
                          <a:latin typeface="等线" panose="02010600030101010101" charset="-122"/>
                        </a:rPr>
                        <a:t>1.1</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是否按时完成分配任务？</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2</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2</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56210">
                <a:tc>
                  <a:txBody>
                    <a:bodyPr/>
                    <a:p>
                      <a:pPr indent="0" algn="ctr">
                        <a:buNone/>
                      </a:pPr>
                      <a:r>
                        <a:rPr lang="en-US" sz="400" b="0">
                          <a:solidFill>
                            <a:srgbClr val="000000"/>
                          </a:solidFill>
                          <a:latin typeface="等线" panose="02010600030101010101" charset="-122"/>
                        </a:rPr>
                        <a:t>1.2</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分配任务是否符合小组规定的格式要求？</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46685">
                <a:tc>
                  <a:txBody>
                    <a:bodyPr/>
                    <a:p>
                      <a:pPr indent="0" algn="ctr">
                        <a:buNone/>
                      </a:pPr>
                      <a:r>
                        <a:rPr lang="en-US" sz="400" b="0">
                          <a:solidFill>
                            <a:srgbClr val="000000"/>
                          </a:solidFill>
                          <a:latin typeface="等线" panose="02010600030101010101" charset="-122"/>
                        </a:rPr>
                        <a:t>1.3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分配任务是否按照评审条目要求完成？</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46685">
                <a:tc>
                  <a:txBody>
                    <a:bodyPr/>
                    <a:p>
                      <a:pPr indent="0" algn="ctr">
                        <a:buNone/>
                      </a:pPr>
                      <a:r>
                        <a:rPr lang="en-US" sz="400" b="0">
                          <a:solidFill>
                            <a:srgbClr val="000000"/>
                          </a:solidFill>
                          <a:latin typeface="等线" panose="02010600030101010101" charset="-122"/>
                        </a:rPr>
                        <a:t>1.4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分配任务是否按照软件项目管理以及需求分析要求完成？</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56210">
                <a:tc>
                  <a:txBody>
                    <a:bodyPr/>
                    <a:p>
                      <a:pPr indent="0" algn="ctr">
                        <a:buNone/>
                      </a:pPr>
                      <a:r>
                        <a:rPr lang="en-US" sz="400" b="0">
                          <a:solidFill>
                            <a:srgbClr val="000000"/>
                          </a:solidFill>
                          <a:latin typeface="等线" panose="02010600030101010101" charset="-122"/>
                        </a:rPr>
                        <a:t>1.5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分配任务是否按照组长的要求完成？</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0340">
                <a:tc>
                  <a:txBody>
                    <a:bodyPr/>
                    <a:p>
                      <a:pPr indent="0" algn="ctr">
                        <a:buNone/>
                      </a:pPr>
                      <a:r>
                        <a:rPr lang="en-US" sz="400" b="0">
                          <a:solidFill>
                            <a:srgbClr val="000000"/>
                          </a:solidFill>
                          <a:latin typeface="等线" panose="02010600030101010101" charset="-122"/>
                        </a:rPr>
                        <a:t>1.6</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分配任务是否及时上传git?上传是否否符合commit要求?</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8755">
                <a:tc>
                  <a:txBody>
                    <a:bodyPr/>
                    <a:p>
                      <a:pPr indent="0" algn="ctr">
                        <a:buNone/>
                      </a:pPr>
                      <a:r>
                        <a:rPr lang="en-US" sz="400" b="0">
                          <a:solidFill>
                            <a:srgbClr val="000000"/>
                          </a:solidFill>
                          <a:latin typeface="等线" panose="02010600030101010101" charset="-122"/>
                        </a:rPr>
                        <a:t>1.7</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是否参与小组会议？参与度如何？</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3</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5</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4</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2</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0">
                          <a:solidFill>
                            <a:srgbClr val="000000"/>
                          </a:solidFill>
                          <a:latin typeface="等线" panose="02010600030101010101" charset="-122"/>
                        </a:rPr>
                        <a:t>2</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8755">
                <a:tc>
                  <a:txBody>
                    <a:bodyPr/>
                    <a:p>
                      <a:pPr indent="0" algn="ctr">
                        <a:buNone/>
                      </a:pP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总分</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30</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31</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30</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29</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7F7F7F"/>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7F7F7F"/>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31</a:t>
                      </a:r>
                      <a:endParaRPr lang="en-US" altLang="en-US" sz="400" b="1">
                        <a:solidFill>
                          <a:srgbClr val="ED7D31"/>
                        </a:solidFill>
                        <a:latin typeface="等线" panose="02010600030101010101" charset="-122"/>
                      </a:endParaRPr>
                    </a:p>
                  </a:txBody>
                  <a:tcPr marL="12700" marR="12700" marT="12700" vert="horz" anchor="ctr">
                    <a:lnL w="6350" cap="flat" cmpd="sng">
                      <a:solidFill>
                        <a:srgbClr val="7F7F7F"/>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27</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28</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30</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28</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28</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29</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27</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27</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7F7F7F"/>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7F7F7F"/>
                      </a:solidFill>
                      <a:prstDash val="solid"/>
                      <a:headEnd type="none" w="med" len="med"/>
                      <a:tailEnd type="none" w="med" len="med"/>
                    </a:lnB>
                    <a:lnTlToBr>
                      <a:noFill/>
                    </a:lnTlToBr>
                    <a:lnBlToTr>
                      <a:noFill/>
                    </a:lnBlToTr>
                    <a:solidFill>
                      <a:srgbClr val="F2F2F2"/>
                    </a:solidFill>
                  </a:tcPr>
                </a:tc>
                <a:tc>
                  <a:txBody>
                    <a:bodyPr/>
                    <a:p>
                      <a:pPr indent="0" algn="ctr">
                        <a:buNone/>
                      </a:pPr>
                      <a:r>
                        <a:rPr lang="en-US" sz="400" b="1">
                          <a:solidFill>
                            <a:srgbClr val="ED7D31"/>
                          </a:solidFill>
                          <a:latin typeface="等线" panose="02010600030101010101" charset="-122"/>
                        </a:rPr>
                        <a:t>30</a:t>
                      </a:r>
                      <a:endParaRPr lang="en-US" altLang="en-US" sz="400" b="1">
                        <a:solidFill>
                          <a:srgbClr val="ED7D31"/>
                        </a:solidFill>
                        <a:latin typeface="等线" panose="02010600030101010101" charset="-122"/>
                      </a:endParaRPr>
                    </a:p>
                  </a:txBody>
                  <a:tcPr marL="12700" marR="12700" marT="12700" vert="horz" anchor="ctr">
                    <a:lnL w="6350" cap="flat" cmpd="sng">
                      <a:solidFill>
                        <a:srgbClr val="7F7F7F"/>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27</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27</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21</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400" b="1">
                          <a:solidFill>
                            <a:srgbClr val="ED7D31"/>
                          </a:solidFill>
                          <a:latin typeface="等线" panose="02010600030101010101" charset="-122"/>
                        </a:rPr>
                        <a:t>21</a:t>
                      </a:r>
                      <a:endParaRPr lang="en-US" altLang="en-US" sz="400" b="1">
                        <a:solidFill>
                          <a:srgbClr val="ED7D31"/>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8755">
                <a:tc>
                  <a:txBody>
                    <a:bodyPr/>
                    <a:p>
                      <a:pPr indent="0" algn="ctr">
                        <a:buNone/>
                      </a:pP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400" b="0">
                          <a:solidFill>
                            <a:srgbClr val="000000"/>
                          </a:solidFill>
                          <a:latin typeface="Arial" panose="020B0604020202090204" pitchFamily="34" charset="0"/>
                          <a:ea typeface="等线" panose="02010600030101010101" charset="-122"/>
                        </a:rPr>
                        <a:t>总分合计（百分制）:</a:t>
                      </a:r>
                      <a:endParaRPr lang="en-US" altLang="en-US" sz="400" b="0">
                        <a:solidFill>
                          <a:srgbClr val="00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gridSpan="3">
                  <a:txBody>
                    <a:bodyPr/>
                    <a:p>
                      <a:pPr indent="0" algn="ctr">
                        <a:buNone/>
                      </a:pPr>
                      <a:r>
                        <a:rPr lang="en-US" sz="400" b="1">
                          <a:solidFill>
                            <a:srgbClr val="FF0000"/>
                          </a:solidFill>
                          <a:latin typeface="等线" panose="02010600030101010101" charset="-122"/>
                        </a:rPr>
                        <a:t>95.43 </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sz="400" b="1">
                          <a:solidFill>
                            <a:srgbClr val="FF0000"/>
                          </a:solidFill>
                          <a:latin typeface="等线" panose="02010600030101010101" charset="-122"/>
                        </a:rPr>
                        <a:t>91.14 </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7F7F7F"/>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sz="400" b="1">
                          <a:solidFill>
                            <a:srgbClr val="FF0000"/>
                          </a:solidFill>
                          <a:latin typeface="等线" panose="02010600030101010101" charset="-122"/>
                        </a:rPr>
                        <a:t>90.28571429</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7F7F7F"/>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7F7F7F"/>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sz="400" b="1">
                          <a:solidFill>
                            <a:srgbClr val="FF0000"/>
                          </a:solidFill>
                          <a:latin typeface="等线" panose="02010600030101010101" charset="-122"/>
                        </a:rPr>
                        <a:t>88.00 </a:t>
                      </a:r>
                      <a:endParaRPr lang="en-US" altLang="en-US" sz="400" b="1">
                        <a:solidFill>
                          <a:srgbClr val="FF0000"/>
                        </a:solidFill>
                        <a:latin typeface="等线" panose="02010600030101010101" charset="-122"/>
                      </a:endParaRPr>
                    </a:p>
                  </a:txBody>
                  <a:tcPr marL="12700" marR="12700" marT="12700" vert="horz" anchor="ctr">
                    <a:lnL w="6350" cap="flat" cmpd="sng">
                      <a:solidFill>
                        <a:srgbClr val="7F7F7F"/>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sz="400" b="1">
                          <a:solidFill>
                            <a:srgbClr val="FF0000"/>
                          </a:solidFill>
                          <a:latin typeface="等线" panose="02010600030101010101" charset="-122"/>
                        </a:rPr>
                        <a:t>88.29 </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7F7F7F"/>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indent="0" algn="ctr">
                        <a:buNone/>
                      </a:pPr>
                      <a:r>
                        <a:rPr lang="en-US" sz="400" b="1">
                          <a:solidFill>
                            <a:srgbClr val="FF0000"/>
                          </a:solidFill>
                          <a:latin typeface="等线" panose="02010600030101010101" charset="-122"/>
                        </a:rPr>
                        <a:t>71.14 </a:t>
                      </a:r>
                      <a:endParaRPr lang="en-US" altLang="en-US" sz="400" b="1">
                        <a:solidFill>
                          <a:srgbClr val="FF0000"/>
                        </a:solidFill>
                        <a:latin typeface="等线" panose="02010600030101010101"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6DCE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成功指标</a:t>
            </a:r>
            <a:endParaRPr lang="zh-CN" altLang="en-US" sz="2800">
              <a:solidFill>
                <a:schemeClr val="bg1"/>
              </a:solidFill>
            </a:endParaRPr>
          </a:p>
        </p:txBody>
      </p:sp>
      <p:graphicFrame>
        <p:nvGraphicFramePr>
          <p:cNvPr id="3" name="对象 -2147482624"/>
          <p:cNvGraphicFramePr>
            <a:graphicFrameLocks noChangeAspect="1"/>
          </p:cNvGraphicFramePr>
          <p:nvPr/>
        </p:nvGraphicFramePr>
        <p:xfrm>
          <a:off x="2367598" y="421323"/>
          <a:ext cx="4641215" cy="6127115"/>
        </p:xfrm>
        <a:graphic>
          <a:graphicData uri="http://schemas.openxmlformats.org/presentationml/2006/ole">
            <mc:AlternateContent xmlns:mc="http://schemas.openxmlformats.org/markup-compatibility/2006">
              <mc:Choice xmlns:v="urn:schemas-microsoft-com:vml" Requires="v">
                <p:oleObj spid="_x0000_s3076" name="" r:id="rId1" imgW="5808345" imgH="7669530" progId="Visio.Drawing.15">
                  <p:embed/>
                </p:oleObj>
              </mc:Choice>
              <mc:Fallback>
                <p:oleObj name="" r:id="rId1" imgW="5808345" imgH="7669530" progId="Visio.Drawing.15">
                  <p:embed/>
                  <p:pic>
                    <p:nvPicPr>
                      <p:cNvPr id="0" name="图片 3075"/>
                      <p:cNvPicPr/>
                      <p:nvPr/>
                    </p:nvPicPr>
                    <p:blipFill>
                      <a:blip r:embed="rId2"/>
                      <a:stretch>
                        <a:fillRect/>
                      </a:stretch>
                    </p:blipFill>
                    <p:spPr>
                      <a:xfrm>
                        <a:off x="2367598" y="421323"/>
                        <a:ext cx="4641215" cy="6127115"/>
                      </a:xfrm>
                      <a:prstGeom prst="rect">
                        <a:avLst/>
                      </a:prstGeom>
                      <a:noFill/>
                      <a:ln w="38100">
                        <a:noFill/>
                        <a:miter/>
                      </a:ln>
                    </p:spPr>
                  </p:pic>
                </p:oleObj>
              </mc:Fallback>
            </mc:AlternateContent>
          </a:graphicData>
        </a:graphic>
      </p:graphicFrame>
      <p:sp>
        <p:nvSpPr>
          <p:cNvPr id="100" name="文本框 99"/>
          <p:cNvSpPr txBox="1"/>
          <p:nvPr/>
        </p:nvSpPr>
        <p:spPr>
          <a:xfrm>
            <a:off x="7729855" y="1844040"/>
            <a:ext cx="3550920" cy="3169285"/>
          </a:xfrm>
          <a:prstGeom prst="rect">
            <a:avLst/>
          </a:prstGeom>
          <a:noFill/>
          <a:ln w="9525">
            <a:noFill/>
          </a:ln>
        </p:spPr>
        <p:txBody>
          <a:bodyPr wrap="square">
            <a:spAutoFit/>
          </a:bodyPr>
          <a:p>
            <a:pPr marL="0" indent="266700"/>
            <a:r>
              <a:rPr lang="en-US" altLang="zh-CN" sz="2000" b="0">
                <a:latin typeface="仿宋" panose="02010609060101010101" charset="-122"/>
                <a:ea typeface="仿宋" panose="02010609060101010101" charset="-122"/>
                <a:cs typeface="仿宋" panose="02010609060101010101" charset="-122"/>
              </a:rPr>
              <a:t>1.</a:t>
            </a:r>
            <a:r>
              <a:rPr lang="zh-CN" altLang="en-US" sz="2000" b="0">
                <a:latin typeface="仿宋" panose="02010609060101010101" charset="-122"/>
                <a:ea typeface="仿宋" panose="02010609060101010101" charset="-122"/>
                <a:cs typeface="仿宋" panose="02010609060101010101" charset="-122"/>
              </a:rPr>
              <a:t>提出一种新的学习系统</a:t>
            </a:r>
            <a:endParaRPr lang="en-US" altLang="zh-CN" sz="2000" b="0">
              <a:latin typeface="仿宋" panose="02010609060101010101" charset="-122"/>
              <a:ea typeface="仿宋" panose="02010609060101010101" charset="-122"/>
              <a:cs typeface="仿宋" panose="02010609060101010101" charset="-122"/>
            </a:endParaRPr>
          </a:p>
          <a:p>
            <a:pPr marL="0" indent="266700"/>
            <a:r>
              <a:rPr lang="en-US" altLang="zh-CN" sz="2000" b="0">
                <a:latin typeface="仿宋" panose="02010609060101010101" charset="-122"/>
                <a:ea typeface="仿宋" panose="02010609060101010101" charset="-122"/>
                <a:cs typeface="仿宋" panose="02010609060101010101" charset="-122"/>
              </a:rPr>
              <a:t>2.</a:t>
            </a:r>
            <a:r>
              <a:rPr lang="zh-CN" altLang="en-US" sz="2000">
                <a:latin typeface="仿宋" panose="02010609060101010101" charset="-122"/>
                <a:ea typeface="仿宋" panose="02010609060101010101" charset="-122"/>
                <a:cs typeface="仿宋" panose="02010609060101010101" charset="-122"/>
                <a:sym typeface="+mn-ea"/>
              </a:rPr>
              <a:t>开发一种合适表示法表示过往的案例</a:t>
            </a:r>
            <a:endParaRPr lang="zh-CN" altLang="en-US" sz="2000" b="0">
              <a:latin typeface="仿宋" panose="02010609060101010101" charset="-122"/>
              <a:ea typeface="仿宋" panose="02010609060101010101" charset="-122"/>
              <a:cs typeface="仿宋" panose="02010609060101010101" charset="-122"/>
            </a:endParaRPr>
          </a:p>
          <a:p>
            <a:pPr marL="0" indent="266700"/>
            <a:r>
              <a:rPr lang="en-US" altLang="zh-CN" sz="2000" b="0">
                <a:latin typeface="仿宋" panose="02010609060101010101" charset="-122"/>
                <a:ea typeface="仿宋" panose="02010609060101010101" charset="-122"/>
                <a:cs typeface="仿宋" panose="02010609060101010101" charset="-122"/>
              </a:rPr>
              <a:t>3.</a:t>
            </a:r>
            <a:r>
              <a:rPr lang="zh-CN" altLang="en-US" sz="2000" b="0">
                <a:latin typeface="仿宋" panose="02010609060101010101" charset="-122"/>
                <a:ea typeface="仿宋" panose="02010609060101010101" charset="-122"/>
                <a:cs typeface="仿宋" panose="02010609060101010101" charset="-122"/>
              </a:rPr>
              <a:t>学生在使用本系统一段时间后，配合教师的指导能学会基本需求开发、需求管理方法以及项目管理方法</a:t>
            </a:r>
            <a:endParaRPr lang="zh-CN" altLang="en-US" sz="2000" b="0">
              <a:latin typeface="仿宋" panose="02010609060101010101" charset="-122"/>
              <a:ea typeface="仿宋" panose="02010609060101010101" charset="-122"/>
              <a:cs typeface="仿宋" panose="02010609060101010101" charset="-122"/>
            </a:endParaRPr>
          </a:p>
          <a:p>
            <a:pPr marL="0" indent="266700"/>
            <a:r>
              <a:rPr lang="en-US" altLang="zh-CN" sz="2000" b="0">
                <a:latin typeface="仿宋" panose="02010609060101010101" charset="-122"/>
                <a:ea typeface="仿宋" panose="02010609060101010101" charset="-122"/>
                <a:cs typeface="仿宋" panose="02010609060101010101" charset="-122"/>
              </a:rPr>
              <a:t>4. </a:t>
            </a:r>
            <a:r>
              <a:rPr lang="zh-CN" altLang="en-US" sz="2000" b="0">
                <a:latin typeface="仿宋" panose="02010609060101010101" charset="-122"/>
                <a:ea typeface="仿宋" panose="02010609060101010101" charset="-122"/>
                <a:cs typeface="仿宋" panose="02010609060101010101" charset="-122"/>
              </a:rPr>
              <a:t>降低教师的备课时间，从而将更多的时间投入到过程性指导以及过程性考核中</a:t>
            </a:r>
            <a:endParaRPr lang="zh-CN" altLang="en-US" sz="2000" b="0">
              <a:latin typeface="仿宋" panose="02010609060101010101" charset="-122"/>
              <a:ea typeface="仿宋" panose="02010609060101010101" charset="-122"/>
              <a:cs typeface="仿宋" panose="02010609060101010101" charset="-122"/>
            </a:endParaRPr>
          </a:p>
        </p:txBody>
      </p:sp>
    </p:spTree>
  </p:cSld>
  <p:clrMapOvr>
    <a:masterClrMapping/>
  </p:clrMapOvr>
  <p:transition spd="slow"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圆角矩形 26"/>
          <p:cNvSpPr>
            <a:spLocks noChangeArrowheads="1"/>
          </p:cNvSpPr>
          <p:nvPr/>
        </p:nvSpPr>
        <p:spPr bwMode="auto">
          <a:xfrm>
            <a:off x="944245" y="402590"/>
            <a:ext cx="2915920"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绩效评价（续）</a:t>
            </a:r>
            <a:endParaRPr lang="zh-CN" altLang="en-US" sz="2800">
              <a:solidFill>
                <a:schemeClr val="bg1"/>
              </a:solidFill>
            </a:endParaRPr>
          </a:p>
        </p:txBody>
      </p:sp>
      <p:graphicFrame>
        <p:nvGraphicFramePr>
          <p:cNvPr id="2" name="表格 1"/>
          <p:cNvGraphicFramePr/>
          <p:nvPr>
            <p:custDataLst>
              <p:tags r:id="rId1"/>
            </p:custDataLst>
          </p:nvPr>
        </p:nvGraphicFramePr>
        <p:xfrm>
          <a:off x="1910715" y="1966595"/>
          <a:ext cx="8531225" cy="2675890"/>
        </p:xfrm>
        <a:graphic>
          <a:graphicData uri="http://schemas.openxmlformats.org/drawingml/2006/table">
            <a:tbl>
              <a:tblPr firstRow="1" bandRow="1">
                <a:tableStyleId>{5940675A-B579-460E-94D1-54222C63F5DA}</a:tableStyleId>
              </a:tblPr>
              <a:tblGrid>
                <a:gridCol w="1706245"/>
                <a:gridCol w="1706245"/>
                <a:gridCol w="1706245"/>
                <a:gridCol w="1706245"/>
                <a:gridCol w="1706245"/>
              </a:tblGrid>
              <a:tr h="381000">
                <a:tc>
                  <a:txBody>
                    <a:bodyPr/>
                    <a:p>
                      <a:pPr algn="ctr">
                        <a:buNone/>
                      </a:pPr>
                      <a:r>
                        <a:rPr lang="zh-CN" altLang="en-US"/>
                        <a:t>组员</a:t>
                      </a:r>
                      <a:endParaRPr lang="zh-CN" altLang="en-US"/>
                    </a:p>
                  </a:txBody>
                  <a:tcPr anchor="ctr" anchorCtr="0"/>
                </a:tc>
                <a:tc>
                  <a:txBody>
                    <a:bodyPr/>
                    <a:p>
                      <a:pPr algn="ctr">
                        <a:buNone/>
                      </a:pPr>
                      <a:r>
                        <a:rPr lang="zh-CN" altLang="en-US"/>
                        <a:t>自评</a:t>
                      </a:r>
                      <a:endParaRPr lang="zh-CN" altLang="en-US"/>
                    </a:p>
                  </a:txBody>
                  <a:tcPr anchor="ctr" anchorCtr="0"/>
                </a:tc>
                <a:tc>
                  <a:txBody>
                    <a:bodyPr/>
                    <a:p>
                      <a:pPr algn="ctr">
                        <a:buNone/>
                      </a:pPr>
                      <a:r>
                        <a:rPr lang="zh-CN" altLang="en-US"/>
                        <a:t>组评</a:t>
                      </a:r>
                      <a:endParaRPr lang="zh-CN" altLang="en-US"/>
                    </a:p>
                  </a:txBody>
                  <a:tcPr anchor="ctr" anchorCtr="0"/>
                </a:tc>
                <a:tc>
                  <a:txBody>
                    <a:bodyPr/>
                    <a:p>
                      <a:pPr algn="ctr">
                        <a:buNone/>
                      </a:pPr>
                      <a:r>
                        <a:rPr lang="zh-CN" altLang="en-US"/>
                        <a:t>组长评价</a:t>
                      </a:r>
                      <a:endParaRPr lang="zh-CN" altLang="en-US"/>
                    </a:p>
                  </a:txBody>
                  <a:tcPr anchor="ctr" anchorCtr="0"/>
                </a:tc>
                <a:tc>
                  <a:txBody>
                    <a:bodyPr/>
                    <a:p>
                      <a:pPr algn="ctr">
                        <a:buNone/>
                      </a:pPr>
                      <a:r>
                        <a:rPr lang="zh-CN" altLang="en-US"/>
                        <a:t>分数</a:t>
                      </a:r>
                      <a:endParaRPr lang="zh-CN" altLang="en-US"/>
                    </a:p>
                  </a:txBody>
                  <a:tcPr anchor="ctr" anchorCtr="0"/>
                </a:tc>
              </a:tr>
              <a:tr h="389890">
                <a:tc>
                  <a:txBody>
                    <a:bodyPr/>
                    <a:p>
                      <a:pPr>
                        <a:buNone/>
                      </a:pPr>
                      <a:r>
                        <a:rPr lang="zh-CN" altLang="en-US"/>
                        <a:t>郭岳</a:t>
                      </a:r>
                      <a:endParaRPr lang="zh-CN" altLang="en-US"/>
                    </a:p>
                  </a:txBody>
                  <a:tcPr/>
                </a:tc>
                <a:tc>
                  <a:txBody>
                    <a:bodyPr/>
                    <a:p>
                      <a:pPr indent="0" algn="ctr">
                        <a:buNone/>
                      </a:pPr>
                      <a:r>
                        <a:rPr lang="en-US" sz="1200" b="1">
                          <a:solidFill>
                            <a:srgbClr val="ED7D31"/>
                          </a:solidFill>
                          <a:latin typeface="等线" panose="02010600030101010101" charset="-122"/>
                        </a:rPr>
                        <a:t>30</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31</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30</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400">
                          <a:solidFill>
                            <a:srgbClr val="FF0000"/>
                          </a:solidFill>
                        </a:rPr>
                        <a:t>95.43 </a:t>
                      </a:r>
                      <a:endParaRPr lang="en-US" altLang="en-US" sz="1400">
                        <a:solidFill>
                          <a:srgbClr val="FF0000"/>
                        </a:solidFill>
                      </a:endParaRPr>
                    </a:p>
                  </a:txBody>
                  <a:tcPr marL="12700" marR="12700" marT="12700" vert="horz" anchor="ctr"/>
                </a:tc>
              </a:tr>
              <a:tr h="381000">
                <a:tc>
                  <a:txBody>
                    <a:bodyPr/>
                    <a:p>
                      <a:pPr>
                        <a:buNone/>
                      </a:pPr>
                      <a:r>
                        <a:rPr lang="zh-CN" altLang="en-US"/>
                        <a:t>杨海波</a:t>
                      </a:r>
                      <a:endParaRPr lang="zh-CN" altLang="en-US"/>
                    </a:p>
                  </a:txBody>
                  <a:tcPr/>
                </a:tc>
                <a:tc>
                  <a:txBody>
                    <a:bodyPr/>
                    <a:p>
                      <a:pPr indent="0" algn="ctr">
                        <a:buNone/>
                      </a:pPr>
                      <a:r>
                        <a:rPr lang="en-US" sz="1200" b="1">
                          <a:solidFill>
                            <a:srgbClr val="ED7D31"/>
                          </a:solidFill>
                          <a:latin typeface="等线" panose="02010600030101010101" charset="-122"/>
                        </a:rPr>
                        <a:t>29</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31</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27</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400">
                          <a:solidFill>
                            <a:srgbClr val="FF0000"/>
                          </a:solidFill>
                        </a:rPr>
                        <a:t>91.14 </a:t>
                      </a:r>
                      <a:endParaRPr lang="en-US" altLang="en-US" sz="1400">
                        <a:solidFill>
                          <a:srgbClr val="FF0000"/>
                        </a:solidFill>
                      </a:endParaRPr>
                    </a:p>
                  </a:txBody>
                  <a:tcPr marL="12700" marR="12700" marT="12700" vert="horz" anchor="ctr"/>
                </a:tc>
              </a:tr>
              <a:tr h="381000">
                <a:tc>
                  <a:txBody>
                    <a:bodyPr/>
                    <a:p>
                      <a:pPr>
                        <a:buNone/>
                      </a:pPr>
                      <a:r>
                        <a:rPr lang="zh-CN" altLang="en-US"/>
                        <a:t>杨寒凌</a:t>
                      </a:r>
                      <a:endParaRPr lang="zh-CN" altLang="en-US"/>
                    </a:p>
                  </a:txBody>
                  <a:tcPr/>
                </a:tc>
                <a:tc>
                  <a:txBody>
                    <a:bodyPr/>
                    <a:p>
                      <a:pPr indent="0" algn="ctr">
                        <a:buNone/>
                      </a:pPr>
                      <a:r>
                        <a:rPr lang="en-US" sz="1200" b="1">
                          <a:solidFill>
                            <a:srgbClr val="ED7D31"/>
                          </a:solidFill>
                          <a:latin typeface="等线" panose="02010600030101010101" charset="-122"/>
                        </a:rPr>
                        <a:t>28</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30</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28</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400">
                          <a:solidFill>
                            <a:srgbClr val="FF0000"/>
                          </a:solidFill>
                        </a:rPr>
                        <a:t>90.28571429</a:t>
                      </a:r>
                      <a:endParaRPr lang="en-US" altLang="en-US" sz="1400">
                        <a:solidFill>
                          <a:srgbClr val="FF0000"/>
                        </a:solidFill>
                      </a:endParaRPr>
                    </a:p>
                  </a:txBody>
                  <a:tcPr marL="12700" marR="12700" marT="12700" vert="horz" anchor="ctr"/>
                </a:tc>
              </a:tr>
              <a:tr h="381000">
                <a:tc>
                  <a:txBody>
                    <a:bodyPr/>
                    <a:p>
                      <a:pPr>
                        <a:buNone/>
                      </a:pPr>
                      <a:r>
                        <a:rPr lang="zh-CN" altLang="en-US"/>
                        <a:t>周南</a:t>
                      </a:r>
                      <a:endParaRPr lang="zh-CN" altLang="en-US"/>
                    </a:p>
                  </a:txBody>
                  <a:tcPr/>
                </a:tc>
                <a:tc>
                  <a:txBody>
                    <a:bodyPr/>
                    <a:p>
                      <a:pPr indent="0" algn="ctr">
                        <a:buNone/>
                      </a:pPr>
                      <a:r>
                        <a:rPr lang="en-US" sz="1200" b="1">
                          <a:solidFill>
                            <a:srgbClr val="ED7D31"/>
                          </a:solidFill>
                          <a:latin typeface="等线" panose="02010600030101010101" charset="-122"/>
                        </a:rPr>
                        <a:t>28</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29</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27</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400">
                          <a:solidFill>
                            <a:srgbClr val="FF0000"/>
                          </a:solidFill>
                        </a:rPr>
                        <a:t>88.00 </a:t>
                      </a:r>
                      <a:endParaRPr lang="en-US" altLang="en-US" sz="1400">
                        <a:solidFill>
                          <a:srgbClr val="FF0000"/>
                        </a:solidFill>
                      </a:endParaRPr>
                    </a:p>
                  </a:txBody>
                  <a:tcPr marL="12700" marR="12700" marT="12700" vert="horz" anchor="ctr"/>
                </a:tc>
              </a:tr>
              <a:tr h="381000">
                <a:tc>
                  <a:txBody>
                    <a:bodyPr/>
                    <a:p>
                      <a:pPr>
                        <a:buNone/>
                      </a:pPr>
                      <a:r>
                        <a:rPr lang="zh-CN" altLang="en-US"/>
                        <a:t>李骏</a:t>
                      </a:r>
                      <a:endParaRPr lang="zh-CN" altLang="en-US"/>
                    </a:p>
                  </a:txBody>
                  <a:tcPr/>
                </a:tc>
                <a:tc>
                  <a:txBody>
                    <a:bodyPr/>
                    <a:p>
                      <a:pPr indent="0" algn="ctr">
                        <a:buNone/>
                      </a:pPr>
                      <a:r>
                        <a:rPr lang="en-US" sz="1200" b="1">
                          <a:solidFill>
                            <a:srgbClr val="ED7D31"/>
                          </a:solidFill>
                          <a:latin typeface="等线" panose="02010600030101010101" charset="-122"/>
                        </a:rPr>
                        <a:t>27</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30</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27</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400">
                          <a:solidFill>
                            <a:srgbClr val="FF0000"/>
                          </a:solidFill>
                        </a:rPr>
                        <a:t>88.29 </a:t>
                      </a:r>
                      <a:endParaRPr lang="en-US" altLang="en-US" sz="1400">
                        <a:solidFill>
                          <a:srgbClr val="FF0000"/>
                        </a:solidFill>
                      </a:endParaRPr>
                    </a:p>
                  </a:txBody>
                  <a:tcPr marL="12700" marR="12700" marT="12700" vert="horz" anchor="ctr"/>
                </a:tc>
              </a:tr>
              <a:tr h="381000">
                <a:tc>
                  <a:txBody>
                    <a:bodyPr/>
                    <a:p>
                      <a:pPr>
                        <a:buNone/>
                      </a:pPr>
                      <a:r>
                        <a:rPr lang="zh-CN" altLang="en-US"/>
                        <a:t>叶瑶毓</a:t>
                      </a:r>
                      <a:endParaRPr lang="zh-CN" altLang="en-US"/>
                    </a:p>
                  </a:txBody>
                  <a:tcPr/>
                </a:tc>
                <a:tc>
                  <a:txBody>
                    <a:bodyPr/>
                    <a:p>
                      <a:pPr indent="0" algn="ctr">
                        <a:buNone/>
                      </a:pPr>
                      <a:r>
                        <a:rPr lang="en-US" sz="1200" b="1">
                          <a:solidFill>
                            <a:srgbClr val="ED7D31"/>
                          </a:solidFill>
                          <a:latin typeface="等线" panose="02010600030101010101" charset="-122"/>
                        </a:rPr>
                        <a:t>27</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21</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200" b="1">
                          <a:solidFill>
                            <a:srgbClr val="ED7D31"/>
                          </a:solidFill>
                          <a:latin typeface="等线" panose="02010600030101010101" charset="-122"/>
                        </a:rPr>
                        <a:t>21</a:t>
                      </a:r>
                      <a:endParaRPr lang="en-US" altLang="en-US" sz="1200" b="1">
                        <a:solidFill>
                          <a:srgbClr val="ED7D31"/>
                        </a:solidFill>
                        <a:latin typeface="等线" panose="02010600030101010101" charset="-122"/>
                      </a:endParaRPr>
                    </a:p>
                  </a:txBody>
                  <a:tcPr marL="12700" marR="12700" marT="12700" vert="horz" anchor="ctr"/>
                </a:tc>
                <a:tc>
                  <a:txBody>
                    <a:bodyPr/>
                    <a:p>
                      <a:pPr indent="0" algn="ctr">
                        <a:buNone/>
                      </a:pPr>
                      <a:r>
                        <a:rPr lang="en-US" sz="1100" b="1">
                          <a:solidFill>
                            <a:srgbClr val="FF0000"/>
                          </a:solidFill>
                          <a:latin typeface="等线" panose="02010600030101010101" charset="-122"/>
                        </a:rPr>
                        <a:t>71.14 </a:t>
                      </a:r>
                      <a:endParaRPr lang="en-US" altLang="en-US" sz="1100" b="1">
                        <a:solidFill>
                          <a:srgbClr val="FF0000"/>
                        </a:solidFill>
                        <a:latin typeface="等线" panose="02010600030101010101" charset="-122"/>
                      </a:endParaRPr>
                    </a:p>
                  </a:txBody>
                  <a:tcPr marL="12700" marR="12700" marT="12700" vert="horz" anchor="ct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92350" y="0"/>
            <a:ext cx="66913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5"/>
          <p:cNvSpPr txBox="1"/>
          <p:nvPr/>
        </p:nvSpPr>
        <p:spPr>
          <a:xfrm>
            <a:off x="2560638" y="2273300"/>
            <a:ext cx="6783387" cy="977265"/>
          </a:xfrm>
          <a:prstGeom prst="rect">
            <a:avLst/>
          </a:prstGeom>
          <a:noFill/>
        </p:spPr>
        <p:txBody>
          <a:bodyPr>
            <a:spAutoFit/>
          </a:bodyPr>
          <a:lstStyle/>
          <a:p>
            <a:pPr algn="ctr">
              <a:lnSpc>
                <a:spcPct val="80000"/>
              </a:lnSpc>
              <a:defRPr/>
            </a:pPr>
            <a:r>
              <a:rPr lang="en-US" sz="7200" b="1" dirty="0">
                <a:ln w="28575">
                  <a:noFill/>
                </a:ln>
                <a:solidFill>
                  <a:schemeClr val="tx1">
                    <a:lumMod val="65000"/>
                    <a:lumOff val="35000"/>
                  </a:schemeClr>
                </a:solidFill>
              </a:rPr>
              <a:t>Thank You</a:t>
            </a:r>
            <a:endParaRPr lang="en-US" sz="7200" b="1" dirty="0">
              <a:ln w="28575">
                <a:noFill/>
              </a:ln>
              <a:solidFill>
                <a:schemeClr val="tx1">
                  <a:lumMod val="65000"/>
                  <a:lumOff val="35000"/>
                </a:schemeClr>
              </a:solidFill>
            </a:endParaRPr>
          </a:p>
        </p:txBody>
      </p:sp>
      <p:sp>
        <p:nvSpPr>
          <p:cNvPr id="35" name="TextBox 6"/>
          <p:cNvSpPr txBox="1"/>
          <p:nvPr/>
        </p:nvSpPr>
        <p:spPr>
          <a:xfrm>
            <a:off x="4085590" y="4415473"/>
            <a:ext cx="3733800" cy="435610"/>
          </a:xfrm>
          <a:prstGeom prst="rect">
            <a:avLst/>
          </a:prstGeom>
          <a:noFill/>
        </p:spPr>
        <p:txBody>
          <a:bodyPr>
            <a:spAutoFit/>
          </a:bodyPr>
          <a:lstStyle/>
          <a:p>
            <a:pPr algn="ctr">
              <a:lnSpc>
                <a:spcPct val="80000"/>
              </a:lnSpc>
              <a:defRPr/>
            </a:pPr>
            <a:r>
              <a:rPr lang="en-US" sz="2800" dirty="0">
                <a:solidFill>
                  <a:schemeClr val="bg1">
                    <a:lumMod val="65000"/>
                  </a:schemeClr>
                </a:solidFill>
              </a:rPr>
              <a:t>G10</a:t>
            </a:r>
            <a:endParaRPr lang="en-US" sz="2800" dirty="0">
              <a:solidFill>
                <a:schemeClr val="bg1">
                  <a:lumMod val="65000"/>
                </a:schemeClr>
              </a:solidFill>
            </a:endParaRPr>
          </a:p>
        </p:txBody>
      </p:sp>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lide(fromBottom)">
                                      <p:cBhvr>
                                        <p:cTn id="7" dur="500"/>
                                        <p:tgtEl>
                                          <p:spTgt spid="30"/>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1"/>
                                        </p:tgtEl>
                                        <p:attrNameLst>
                                          <p:attrName>style.visibility</p:attrName>
                                        </p:attrNameLst>
                                      </p:cBhvr>
                                      <p:to>
                                        <p:strVal val="visible"/>
                                      </p:to>
                                    </p:set>
                                    <p:anim calcmode="lin" valueType="num">
                                      <p:cBhvr>
                                        <p:cTn id="11" dur="10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12" dur="1000" fill="hold"/>
                                        <p:tgtEl>
                                          <p:spTgt spid="31"/>
                                        </p:tgtEl>
                                        <p:attrNameLst>
                                          <p:attrName>ppt_y</p:attrName>
                                        </p:attrNameLst>
                                      </p:cBhvr>
                                      <p:tavLst>
                                        <p:tav tm="0">
                                          <p:val>
                                            <p:strVal val="#ppt_y"/>
                                          </p:val>
                                        </p:tav>
                                        <p:tav tm="100000">
                                          <p:val>
                                            <p:strVal val="#ppt_y"/>
                                          </p:val>
                                        </p:tav>
                                      </p:tavLst>
                                    </p:anim>
                                    <p:anim calcmode="lin" valueType="num">
                                      <p:cBhvr>
                                        <p:cTn id="13" dur="10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4" dur="10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1000" tmFilter="0,0; .5, 1; 1, 1"/>
                                        <p:tgtEl>
                                          <p:spTgt spid="31"/>
                                        </p:tgtEl>
                                      </p:cBhvr>
                                    </p:animEffect>
                                  </p:childTnLst>
                                </p:cTn>
                              </p:par>
                            </p:childTnLst>
                          </p:cTn>
                        </p:par>
                        <p:par>
                          <p:cTn id="16" fill="hold">
                            <p:stCondLst>
                              <p:cond delay="23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5"/>
                                        </p:tgtEl>
                                        <p:attrNameLst>
                                          <p:attrName>style.visibility</p:attrName>
                                        </p:attrNameLst>
                                      </p:cBhvr>
                                      <p:to>
                                        <p:strVal val="visible"/>
                                      </p:to>
                                    </p:set>
                                    <p:anim calcmode="lin" valueType="num">
                                      <p:cBhvr>
                                        <p:cTn id="19" dur="10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20" dur="1000" fill="hold"/>
                                        <p:tgtEl>
                                          <p:spTgt spid="35"/>
                                        </p:tgtEl>
                                        <p:attrNameLst>
                                          <p:attrName>ppt_y</p:attrName>
                                        </p:attrNameLst>
                                      </p:cBhvr>
                                      <p:tavLst>
                                        <p:tav tm="0">
                                          <p:val>
                                            <p:strVal val="#ppt_y"/>
                                          </p:val>
                                        </p:tav>
                                        <p:tav tm="100000">
                                          <p:val>
                                            <p:strVal val="#ppt_y"/>
                                          </p:val>
                                        </p:tav>
                                      </p:tavLst>
                                    </p:anim>
                                    <p:anim calcmode="lin" valueType="num">
                                      <p:cBhvr>
                                        <p:cTn id="21" dur="10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2" dur="10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23" dur="10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2147482623"/>
          <p:cNvGraphicFramePr/>
          <p:nvPr/>
        </p:nvGraphicFramePr>
        <p:xfrm>
          <a:off x="2206625" y="1281430"/>
          <a:ext cx="7296785" cy="4664710"/>
        </p:xfrm>
        <a:graphic>
          <a:graphicData uri="http://schemas.openxmlformats.org/presentationml/2006/ole">
            <mc:AlternateContent xmlns:mc="http://schemas.openxmlformats.org/markup-compatibility/2006">
              <mc:Choice xmlns:v="urn:schemas-microsoft-com:vml" Requires="v">
                <p:oleObj spid="_x0000_s3076" name="" r:id="rId1" imgW="8480425" imgH="5679440" progId="Visio.Drawing.15">
                  <p:embed/>
                </p:oleObj>
              </mc:Choice>
              <mc:Fallback>
                <p:oleObj name="" r:id="rId1" imgW="8480425" imgH="5679440" progId="Visio.Drawing.15">
                  <p:embed/>
                  <p:pic>
                    <p:nvPicPr>
                      <p:cNvPr id="0" name="图片 3075"/>
                      <p:cNvPicPr/>
                      <p:nvPr/>
                    </p:nvPicPr>
                    <p:blipFill>
                      <a:blip r:embed="rId2"/>
                      <a:stretch>
                        <a:fillRect/>
                      </a:stretch>
                    </p:blipFill>
                    <p:spPr>
                      <a:xfrm>
                        <a:off x="2206625" y="1281430"/>
                        <a:ext cx="7296785" cy="4664710"/>
                      </a:xfrm>
                      <a:prstGeom prst="rect">
                        <a:avLst/>
                      </a:prstGeom>
                      <a:noFill/>
                      <a:ln w="38100">
                        <a:noFill/>
                        <a:miter/>
                      </a:ln>
                    </p:spPr>
                  </p:pic>
                </p:oleObj>
              </mc:Fallback>
            </mc:AlternateContent>
          </a:graphicData>
        </a:graphic>
      </p:graphicFrame>
      <p:sp>
        <p:nvSpPr>
          <p:cNvPr id="3" name="圆角矩形 2"/>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上下文图</a:t>
            </a:r>
            <a:endParaRPr lang="zh-CN" altLang="en-US" sz="2800">
              <a:solidFill>
                <a:schemeClr val="bg1"/>
              </a:solidFill>
            </a:endParaRPr>
          </a:p>
        </p:txBody>
      </p:sp>
    </p:spTree>
  </p:cSld>
  <p:clrMapOvr>
    <a:masterClrMapping/>
  </p:clrMapOvr>
  <p:transition spd="slow"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7" y="3007482"/>
            <a:ext cx="3694176" cy="768350"/>
          </a:xfrm>
          <a:prstGeom prst="rect">
            <a:avLst/>
          </a:prstGeom>
          <a:noFill/>
        </p:spPr>
        <p:txBody>
          <a:bodyPr wrap="square" rtlCol="0">
            <a:spAutoFit/>
          </a:bodyPr>
          <a:lstStyle/>
          <a:p>
            <a:r>
              <a:rPr lang="en-US" altLang="zh-CN" sz="4400" b="1" spc="300" dirty="0">
                <a:latin typeface="华文细黑" panose="02010600040101010101" pitchFamily="2" charset="-122"/>
                <a:ea typeface="华文细黑" panose="02010600040101010101" pitchFamily="2" charset="-122"/>
              </a:rPr>
              <a:t>PART. 02</a:t>
            </a:r>
            <a:endParaRPr lang="zh-CN" altLang="en-US" sz="4400" b="1" spc="300" dirty="0">
              <a:latin typeface="华文细黑" panose="02010600040101010101" pitchFamily="2" charset="-122"/>
              <a:ea typeface="华文细黑" panose="02010600040101010101" pitchFamily="2" charset="-122"/>
            </a:endParaRPr>
          </a:p>
        </p:txBody>
      </p:sp>
      <p:sp>
        <p:nvSpPr>
          <p:cNvPr id="3" name="文本框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2904086" y="3971626"/>
            <a:ext cx="5385785" cy="583565"/>
          </a:xfrm>
          <a:prstGeom prst="rect">
            <a:avLst/>
          </a:prstGeom>
          <a:noFill/>
        </p:spPr>
        <p:txBody>
          <a:bodyPr wrap="square" rtlCol="0">
            <a:spAutoFit/>
          </a:bodyPr>
          <a:lstStyle/>
          <a:p>
            <a:r>
              <a:rPr lang="zh-CN" altLang="en-US" sz="3200" spc="300" dirty="0">
                <a:latin typeface="华文细黑" panose="02010600040101010101" pitchFamily="2" charset="-122"/>
                <a:ea typeface="华文细黑" panose="02010600040101010101" pitchFamily="2" charset="-122"/>
              </a:rPr>
              <a:t>用户群分类</a:t>
            </a:r>
            <a:endParaRPr lang="zh-CN" altLang="en-US" sz="3200" spc="300" dirty="0">
              <a:latin typeface="华文细黑" panose="02010600040101010101" pitchFamily="2" charset="-122"/>
              <a:ea typeface="华文细黑" panose="02010600040101010101" pitchFamily="2" charset="-122"/>
            </a:endParaRPr>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6200000">
            <a:off x="238743" y="5105430"/>
            <a:ext cx="1837933" cy="2083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903199" y="728663"/>
            <a:ext cx="2233114" cy="22331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1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8321770" y="5534199"/>
            <a:ext cx="594360" cy="594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955357" y="1506782"/>
            <a:ext cx="738677" cy="7517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3020978" y="3841824"/>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a:latin typeface="华文细黑" panose="02010600040101010101" pitchFamily="2" charset="-122"/>
              <a:ea typeface="华文细黑" panose="02010600040101010101" pitchFamily="2" charset="-122"/>
            </a:endParaRPr>
          </a:p>
        </p:txBody>
      </p:sp>
    </p:spTree>
  </p:cSld>
  <p:clrMapOvr>
    <a:masterClrMapping/>
  </p:clrMapOvr>
  <p:transition advClick="0" advTm="7000">
    <p:pull dir="l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用户群分类</a:t>
            </a:r>
            <a:endParaRPr lang="zh-CN" altLang="en-US" sz="2800">
              <a:solidFill>
                <a:schemeClr val="bg1"/>
              </a:solidFill>
            </a:endParaRPr>
          </a:p>
        </p:txBody>
      </p:sp>
      <p:graphicFrame>
        <p:nvGraphicFramePr>
          <p:cNvPr id="2" name="表格 1"/>
          <p:cNvGraphicFramePr/>
          <p:nvPr>
            <p:custDataLst>
              <p:tags r:id="rId1"/>
            </p:custDataLst>
          </p:nvPr>
        </p:nvGraphicFramePr>
        <p:xfrm>
          <a:off x="2266733" y="1484630"/>
          <a:ext cx="7658100" cy="3860165"/>
        </p:xfrm>
        <a:graphic>
          <a:graphicData uri="http://schemas.openxmlformats.org/drawingml/2006/table">
            <a:tbl>
              <a:tblPr firstRow="1" bandRow="1">
                <a:tableStyleId>{5940675A-B579-460E-94D1-54222C63F5DA}</a:tableStyleId>
              </a:tblPr>
              <a:tblGrid>
                <a:gridCol w="1046480"/>
                <a:gridCol w="1507490"/>
                <a:gridCol w="1275715"/>
                <a:gridCol w="1275080"/>
                <a:gridCol w="1275715"/>
                <a:gridCol w="1277620"/>
              </a:tblGrid>
              <a:tr h="390525">
                <a:tc>
                  <a:txBody>
                    <a:bodyPr/>
                    <a:p>
                      <a:pPr indent="0" algn="ctr">
                        <a:buNone/>
                      </a:pPr>
                      <a:r>
                        <a:rPr lang="en-US" sz="1000" b="1">
                          <a:latin typeface="Times New Roman" panose="02020503050405090304" charset="0"/>
                          <a:cs typeface="Times New Roman" panose="02020503050405090304" charset="0"/>
                        </a:rPr>
                        <a:t>用户类别</a:t>
                      </a:r>
                      <a:endParaRPr lang="en-US" altLang="en-US" sz="1000" b="1">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1000" b="1">
                          <a:latin typeface="Times New Roman" panose="02020503050405090304" charset="0"/>
                          <a:cs typeface="Times New Roman" panose="02020503050405090304" charset="0"/>
                        </a:rPr>
                        <a:t>从访问权限或安全级别分 </a:t>
                      </a:r>
                      <a:endParaRPr lang="en-US" altLang="en-US" sz="1000" b="1">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1000" b="1">
                          <a:latin typeface="Times New Roman" panose="02020503050405090304" charset="0"/>
                          <a:cs typeface="Times New Roman" panose="02020503050405090304" charset="0"/>
                        </a:rPr>
                        <a:t>业务操作中执行的任务 </a:t>
                      </a:r>
                      <a:endParaRPr lang="en-US" altLang="en-US" sz="1000" b="1">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1000" b="1">
                          <a:latin typeface="Times New Roman" panose="02020503050405090304" charset="0"/>
                          <a:cs typeface="Times New Roman" panose="02020503050405090304" charset="0"/>
                        </a:rPr>
                        <a:t>使用产品的频率 </a:t>
                      </a:r>
                      <a:endParaRPr lang="en-US" altLang="en-US" sz="1000" b="1">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1000" b="1">
                          <a:latin typeface="Times New Roman" panose="02020503050405090304" charset="0"/>
                          <a:cs typeface="Times New Roman" panose="02020503050405090304" charset="0"/>
                        </a:rPr>
                        <a:t>应用领域专业技能经验</a:t>
                      </a:r>
                      <a:endParaRPr lang="en-US" altLang="en-US" sz="1000" b="1">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1000" b="1">
                          <a:latin typeface="Times New Roman" panose="02020503050405090304" charset="0"/>
                          <a:cs typeface="Times New Roman" panose="02020503050405090304" charset="0"/>
                        </a:rPr>
                        <a:t>计算机专业技能经验</a:t>
                      </a:r>
                      <a:endParaRPr lang="en-US" altLang="en-US" sz="1000" b="1">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r>
              <a:tr h="700405">
                <a:tc>
                  <a:txBody>
                    <a:bodyPr/>
                    <a:p>
                      <a:pPr indent="0" algn="ctr">
                        <a:buNone/>
                      </a:pPr>
                      <a:r>
                        <a:rPr lang="en-US" sz="1000" b="0">
                          <a:latin typeface="Times New Roman" panose="02020503050405090304" charset="0"/>
                          <a:cs typeface="Times New Roman" panose="02020503050405090304" charset="0"/>
                        </a:rPr>
                        <a:t>学生</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普通用户</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案例模拟（学习）</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长期使用（很高）</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初学者</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初学者</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0405">
                <a:tc>
                  <a:txBody>
                    <a:bodyPr/>
                    <a:p>
                      <a:pPr indent="0" algn="ctr">
                        <a:buNone/>
                      </a:pPr>
                      <a:r>
                        <a:rPr lang="en-US" sz="1000" b="0">
                          <a:latin typeface="Times New Roman" panose="02020503050405090304" charset="0"/>
                          <a:cs typeface="Times New Roman" panose="02020503050405090304" charset="0"/>
                        </a:rPr>
                        <a:t>教师</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普通用户</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指导案例模拟</a:t>
                      </a:r>
                      <a:r>
                        <a:rPr lang="en-US" sz="1000" b="0">
                          <a:latin typeface="宋体" panose="02010600030101010101" pitchFamily="2" charset="-122"/>
                          <a:ea typeface="宋体" panose="02010600030101010101" pitchFamily="2" charset="-122"/>
                          <a:cs typeface="宋体" panose="02010600030101010101" pitchFamily="2" charset="-122"/>
                        </a:rPr>
                        <a:t>，并可进行适当编辑</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定期使用（一般）</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有一定经验</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不确定</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00405">
                <a:tc>
                  <a:txBody>
                    <a:bodyPr/>
                    <a:p>
                      <a:pPr indent="0" algn="ctr">
                        <a:buNone/>
                      </a:pPr>
                      <a:r>
                        <a:rPr lang="en-US" sz="1000" b="0">
                          <a:latin typeface="Times New Roman" panose="02020503050405090304" charset="0"/>
                          <a:cs typeface="Times New Roman" panose="02020503050405090304" charset="0"/>
                        </a:rPr>
                        <a:t>管理员</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管理员</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用户管理，案例管理</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长期使用（很高）</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有一定经验</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有一定经验</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6565">
                <a:tc>
                  <a:txBody>
                    <a:bodyPr/>
                    <a:p>
                      <a:pPr indent="0" algn="ctr">
                        <a:buNone/>
                      </a:pPr>
                      <a:r>
                        <a:rPr lang="en-US" sz="1000" b="0">
                          <a:latin typeface="Times New Roman" panose="02020503050405090304" charset="0"/>
                          <a:cs typeface="Times New Roman" panose="02020503050405090304" charset="0"/>
                        </a:rPr>
                        <a:t>案例</a:t>
                      </a:r>
                      <a:r>
                        <a:rPr lang="en-US" sz="1000" b="0">
                          <a:latin typeface="宋体" panose="02010600030101010101" pitchFamily="2" charset="-122"/>
                          <a:ea typeface="宋体" panose="02010600030101010101" pitchFamily="2" charset="-122"/>
                          <a:cs typeface="宋体" panose="02010600030101010101" pitchFamily="2" charset="-122"/>
                        </a:rPr>
                        <a:t>发布者</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普通用户</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发布案例</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偶尔使用（低）</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有丰富经验</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503050405090304" charset="0"/>
                          <a:cs typeface="Times New Roman" panose="02020503050405090304" charset="0"/>
                        </a:rPr>
                        <a:t>不确定</a:t>
                      </a:r>
                      <a:endParaRPr lang="en-US" altLang="en-US" sz="1000" b="0">
                        <a:latin typeface="Times New Roman" panose="02020503050405090304" charset="0"/>
                        <a:ea typeface="Times New Roman" panose="02020503050405090304" charset="0"/>
                        <a:cs typeface="Times New Roman" panose="0202050305040509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5930">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相关软件公司hr</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来宾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查看优秀案例，优秀学生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偶尔使用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有一定经验</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不确定</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5930">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相关软件培训人员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来宾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查看优秀案例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偶尔使用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有一定经验</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有一定经验</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a:spLocks noChangeArrowheads="1"/>
          </p:cNvSpPr>
          <p:nvPr/>
        </p:nvSpPr>
        <p:spPr bwMode="auto">
          <a:xfrm>
            <a:off x="669925" y="421640"/>
            <a:ext cx="2261235" cy="450215"/>
          </a:xfrm>
          <a:prstGeom prst="roundRect">
            <a:avLst>
              <a:gd name="adj" fmla="val 50000"/>
            </a:avLst>
          </a:prstGeom>
          <a:solidFill>
            <a:schemeClr val="tx1">
              <a:lumMod val="65000"/>
              <a:lumOff val="35000"/>
            </a:schemeClr>
          </a:solidFill>
          <a:ln w="12700" algn="ctr">
            <a:noFill/>
            <a:miter lim="800000"/>
          </a:ln>
          <a:effectLst>
            <a:outerShdw blurRad="317500" dist="190500" dir="9000000" algn="r" rotWithShape="0">
              <a:prstClr val="black">
                <a:alpha val="40000"/>
              </a:prstClr>
            </a:outerShdw>
          </a:effectLst>
        </p:spPr>
        <p:txBody>
          <a:bodyPr lIns="91438" tIns="45719" rIns="91438" bIns="45719" anchor="ctr"/>
          <a:p>
            <a:pPr algn="ctr" defTabSz="913130">
              <a:defRPr/>
            </a:pPr>
            <a:r>
              <a:rPr lang="zh-CN" altLang="en-US" sz="2800">
                <a:solidFill>
                  <a:schemeClr val="bg1"/>
                </a:solidFill>
              </a:rPr>
              <a:t>业务目标</a:t>
            </a:r>
            <a:endParaRPr lang="zh-CN" altLang="en-US" sz="2800">
              <a:solidFill>
                <a:schemeClr val="bg1"/>
              </a:solidFill>
            </a:endParaRPr>
          </a:p>
        </p:txBody>
      </p:sp>
      <p:graphicFrame>
        <p:nvGraphicFramePr>
          <p:cNvPr id="3" name="表格 2"/>
          <p:cNvGraphicFramePr/>
          <p:nvPr>
            <p:custDataLst>
              <p:tags r:id="rId1"/>
            </p:custDataLst>
          </p:nvPr>
        </p:nvGraphicFramePr>
        <p:xfrm>
          <a:off x="3276917" y="792035"/>
          <a:ext cx="6449695" cy="5369560"/>
        </p:xfrm>
        <a:graphic>
          <a:graphicData uri="http://schemas.openxmlformats.org/drawingml/2006/table">
            <a:tbl>
              <a:tblPr firstRow="1" bandRow="1">
                <a:tableStyleId>{5940675A-B579-460E-94D1-54222C63F5DA}</a:tableStyleId>
              </a:tblPr>
              <a:tblGrid>
                <a:gridCol w="584835"/>
                <a:gridCol w="590550"/>
                <a:gridCol w="1195705"/>
                <a:gridCol w="1136015"/>
                <a:gridCol w="1586230"/>
                <a:gridCol w="1356360"/>
              </a:tblGrid>
              <a:tr h="308610">
                <a:tc>
                  <a:txBody>
                    <a:bodyPr/>
                    <a:p>
                      <a:pPr indent="0" algn="ctr">
                        <a:buNone/>
                      </a:pPr>
                      <a:r>
                        <a:rPr lang="en-US" sz="800" b="1">
                          <a:latin typeface="Times New Roman" panose="02020503050405090304" charset="0"/>
                          <a:cs typeface="Times New Roman" panose="02020503050405090304" charset="0"/>
                        </a:rPr>
                        <a:t>姓名</a:t>
                      </a:r>
                      <a:endParaRPr lang="en-US" altLang="en-US" sz="800" b="1">
                        <a:latin typeface="Times New Roman" panose="02020503050405090304" charset="0"/>
                        <a:ea typeface="Times New Roman" panose="02020503050405090304" charset="0"/>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800" b="1">
                          <a:latin typeface="Times New Roman" panose="02020503050405090304" charset="0"/>
                          <a:cs typeface="Times New Roman" panose="02020503050405090304" charset="0"/>
                        </a:rPr>
                        <a:t>职位</a:t>
                      </a:r>
                      <a:endParaRPr lang="en-US" altLang="en-US" sz="800" b="1">
                        <a:latin typeface="Times New Roman" panose="02020503050405090304" charset="0"/>
                        <a:ea typeface="Times New Roman" panose="02020503050405090304" charset="0"/>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800" b="1">
                          <a:latin typeface="Times New Roman" panose="02020503050405090304" charset="0"/>
                          <a:cs typeface="Times New Roman" panose="02020503050405090304" charset="0"/>
                        </a:rPr>
                        <a:t>项目角色</a:t>
                      </a:r>
                      <a:endParaRPr lang="en-US" altLang="en-US" sz="800" b="1">
                        <a:latin typeface="Times New Roman" panose="02020503050405090304" charset="0"/>
                        <a:ea typeface="Times New Roman" panose="02020503050405090304" charset="0"/>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800" b="1">
                          <a:latin typeface="Times New Roman" panose="02020503050405090304" charset="0"/>
                          <a:cs typeface="Times New Roman" panose="02020503050405090304" charset="0"/>
                        </a:rPr>
                        <a:t>选择原因</a:t>
                      </a:r>
                      <a:endParaRPr lang="en-US" altLang="en-US" sz="800" b="1">
                        <a:latin typeface="Times New Roman" panose="02020503050405090304" charset="0"/>
                        <a:ea typeface="Times New Roman" panose="02020503050405090304" charset="0"/>
                        <a:cs typeface="Times New Roman" panose="02020503050405090304" charset="0"/>
                      </a:endParaRPr>
                    </a:p>
                  </a:txBody>
                  <a:tcPr marL="6985" marR="6985"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800" b="1">
                          <a:latin typeface="Times New Roman" panose="02020503050405090304" charset="0"/>
                          <a:cs typeface="Times New Roman" panose="02020503050405090304" charset="0"/>
                        </a:rPr>
                        <a:t>角色职责</a:t>
                      </a:r>
                      <a:endParaRPr lang="en-US" altLang="en-US" sz="800" b="1">
                        <a:latin typeface="Times New Roman" panose="02020503050405090304" charset="0"/>
                        <a:ea typeface="Times New Roman" panose="02020503050405090304" charset="0"/>
                        <a:cs typeface="Times New Roman" panose="02020503050405090304" charset="0"/>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p>
                      <a:pPr indent="0" algn="ctr">
                        <a:buNone/>
                      </a:pPr>
                      <a:r>
                        <a:rPr lang="en-US" sz="800" b="1">
                          <a:latin typeface="Times New Roman" panose="02020503050405090304" charset="0"/>
                          <a:cs typeface="Times New Roman" panose="02020503050405090304" charset="0"/>
                        </a:rPr>
                        <a:t>代表职责</a:t>
                      </a:r>
                      <a:endParaRPr lang="en-US" altLang="en-US" sz="800" b="1">
                        <a:latin typeface="Times New Roman" panose="02020503050405090304" charset="0"/>
                        <a:ea typeface="Times New Roman" panose="02020503050405090304" charset="0"/>
                        <a:cs typeface="Times New Roman" panose="02020503050405090304" charset="0"/>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r>
              <a:tr h="843915">
                <a:tc>
                  <a:txBody>
                    <a:bodyPr/>
                    <a:p>
                      <a:pPr indent="0" algn="ctr">
                        <a:buNone/>
                      </a:pPr>
                      <a:r>
                        <a:rPr lang="en-US" sz="800" b="0">
                          <a:solidFill>
                            <a:srgbClr val="00B0F0"/>
                          </a:solidFill>
                          <a:latin typeface="Times New Roman" panose="02020503050405090304" charset="0"/>
                          <a:ea typeface="仿宋" panose="02010609060101010101" charset="-122"/>
                          <a:cs typeface="Times New Roman" panose="02020503050405090304" charset="0"/>
                        </a:rPr>
                        <a:t>杨枨</a:t>
                      </a:r>
                      <a:endParaRPr lang="en-US" altLang="en-US" sz="800" b="0">
                        <a:solidFill>
                          <a:srgbClr val="00B0F0"/>
                        </a:solidFill>
                        <a:latin typeface="Times New Roman" panose="02020503050405090304" charset="0"/>
                        <a:ea typeface="仿宋" panose="02010609060101010101" charset="-122"/>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教师</a:t>
                      </a:r>
                      <a:endParaRPr lang="en-US" altLang="en-US" sz="800" b="0">
                        <a:latin typeface="Times New Roman" panose="02020503050405090304" charset="0"/>
                        <a:ea typeface="仿宋" panose="02010609060101010101" charset="-122"/>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教师用户代表</a:t>
                      </a:r>
                      <a:endParaRPr lang="en-US" altLang="en-US" sz="800" b="0">
                        <a:latin typeface="Times New Roman" panose="02020503050405090304" charset="0"/>
                        <a:ea typeface="仿宋" panose="02010609060101010101" charset="-122"/>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作为该项目的提出者，具有丰富的软件开发经验，可以作为教师用户代表 </a:t>
                      </a:r>
                      <a:endParaRPr lang="en-US" altLang="en-US" sz="800" b="0">
                        <a:latin typeface="Times New Roman" panose="02020503050405090304" charset="0"/>
                        <a:ea typeface="仿宋" panose="02010609060101010101" charset="-122"/>
                        <a:cs typeface="Times New Roman" panose="02020503050405090304" charset="0"/>
                      </a:endParaRPr>
                    </a:p>
                  </a:txBody>
                  <a:tcPr marL="6985" marR="6985"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在系统中扮演可以指导者身份，</a:t>
                      </a:r>
                      <a:r>
                        <a:rPr lang="en-US" sz="800" b="0">
                          <a:latin typeface="Times New Roman" panose="02020503050405090304" charset="0"/>
                          <a:ea typeface="仿宋" panose="02010609060101010101" charset="-122"/>
                          <a:cs typeface="宋体" panose="02010600030101010101" pitchFamily="2" charset="-122"/>
                        </a:rPr>
                        <a:t>在项目中进行指导</a:t>
                      </a:r>
                      <a:r>
                        <a:rPr lang="en-US" sz="800" b="0">
                          <a:latin typeface="Times New Roman" panose="02020503050405090304" charset="0"/>
                          <a:ea typeface="仿宋" panose="02010609060101010101" charset="-122"/>
                          <a:cs typeface="Times New Roman" panose="02020503050405090304" charset="0"/>
                        </a:rPr>
                        <a:t>，并对项目进度进行管理控制。</a:t>
                      </a:r>
                      <a:endParaRPr lang="en-US" altLang="en-US" sz="800" b="0">
                        <a:latin typeface="Times New Roman" panose="02020503050405090304" charset="0"/>
                        <a:ea typeface="仿宋" panose="02010609060101010101" charset="-122"/>
                        <a:cs typeface="Times New Roman" panose="02020503050405090304" charset="0"/>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宋体" panose="02010600030101010101" pitchFamily="2" charset="-122"/>
                        </a:rPr>
                        <a:t>确认相应的教师用户需求，确认相应的原型界面</a:t>
                      </a:r>
                      <a:r>
                        <a:rPr lang="en-US" sz="800" b="0">
                          <a:latin typeface="Times New Roman" panose="02020503050405090304" charset="0"/>
                          <a:ea typeface="仿宋" panose="02010609060101010101" charset="-122"/>
                          <a:cs typeface="Times New Roman" panose="02020503050405090304" charset="0"/>
                        </a:rPr>
                        <a:t>帮助项目小组对</a:t>
                      </a:r>
                      <a:r>
                        <a:rPr lang="en-US" sz="800" b="0">
                          <a:latin typeface="Times New Roman" panose="02020503050405090304" charset="0"/>
                          <a:ea typeface="仿宋" panose="02010609060101010101" charset="-122"/>
                          <a:cs typeface="宋体" panose="02010600030101010101" pitchFamily="2" charset="-122"/>
                        </a:rPr>
                        <a:t>教师</a:t>
                      </a:r>
                      <a:r>
                        <a:rPr lang="en-US" sz="800" b="0">
                          <a:latin typeface="Times New Roman" panose="02020503050405090304" charset="0"/>
                          <a:ea typeface="仿宋" panose="02010609060101010101" charset="-122"/>
                          <a:cs typeface="Times New Roman" panose="02020503050405090304" charset="0"/>
                        </a:rPr>
                        <a:t>用户需求优先级进行打分。</a:t>
                      </a:r>
                      <a:endParaRPr lang="en-US" altLang="en-US" sz="800" b="0">
                        <a:latin typeface="Times New Roman" panose="02020503050405090304" charset="0"/>
                        <a:ea typeface="仿宋" panose="02010609060101010101" charset="-122"/>
                        <a:cs typeface="宋体" panose="02010600030101010101" pitchFamily="2" charset="-122"/>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43280">
                <a:tc>
                  <a:txBody>
                    <a:bodyPr/>
                    <a:p>
                      <a:pPr indent="0" algn="ctr">
                        <a:buNone/>
                      </a:pPr>
                      <a:r>
                        <a:rPr lang="en-US" sz="800" b="0">
                          <a:solidFill>
                            <a:srgbClr val="00B0F0"/>
                          </a:solidFill>
                          <a:latin typeface="Times New Roman" panose="02020503050405090304" charset="0"/>
                          <a:ea typeface="仿宋" panose="02010609060101010101" charset="-122"/>
                          <a:cs typeface="Times New Roman" panose="02020503050405090304" charset="0"/>
                        </a:rPr>
                        <a:t>皮浩尘</a:t>
                      </a:r>
                      <a:endParaRPr lang="en-US" altLang="en-US" sz="800" b="0">
                        <a:solidFill>
                          <a:srgbClr val="00B0F0"/>
                        </a:solidFill>
                        <a:latin typeface="Times New Roman" panose="02020503050405090304" charset="0"/>
                        <a:ea typeface="仿宋" panose="02010609060101010101" charset="-122"/>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研究生</a:t>
                      </a:r>
                      <a:endParaRPr lang="en-US" altLang="en-US" sz="800" b="0">
                        <a:latin typeface="Times New Roman" panose="02020503050405090304" charset="0"/>
                        <a:ea typeface="仿宋" panose="02010609060101010101" charset="-122"/>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管理员用户代表</a:t>
                      </a:r>
                      <a:endParaRPr lang="en-US" altLang="en-US" sz="800" b="0">
                        <a:latin typeface="Times New Roman" panose="02020503050405090304" charset="0"/>
                        <a:ea typeface="仿宋" panose="02010609060101010101" charset="-122"/>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具备丰富的项目开发经历和充实的软件工程知识</a:t>
                      </a:r>
                      <a:endParaRPr lang="en-US" altLang="en-US" sz="800" b="0">
                        <a:latin typeface="Times New Roman" panose="02020503050405090304" charset="0"/>
                        <a:ea typeface="仿宋" panose="02010609060101010101" charset="-122"/>
                        <a:cs typeface="Times New Roman" panose="02020503050405090304" charset="0"/>
                      </a:endParaRPr>
                    </a:p>
                  </a:txBody>
                  <a:tcPr marL="6985" marR="6985"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在系统中管理所有的案例，项目，用户等的数据库数据。</a:t>
                      </a:r>
                      <a:endParaRPr lang="en-US" altLang="en-US" sz="800" b="0">
                        <a:latin typeface="Times New Roman" panose="02020503050405090304" charset="0"/>
                        <a:ea typeface="仿宋" panose="02010609060101010101" charset="-122"/>
                        <a:cs typeface="Times New Roman" panose="02020503050405090304" charset="0"/>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提供管理员用户需求，确认管理员界面原型，帮助项目小组对管理员户需求优先级进行打分。</a:t>
                      </a:r>
                      <a:endParaRPr lang="en-US" altLang="en-US" sz="800" b="0">
                        <a:latin typeface="Times New Roman" panose="02020503050405090304" charset="0"/>
                        <a:ea typeface="仿宋" panose="02010609060101010101" charset="-122"/>
                        <a:cs typeface="Times New Roman" panose="02020503050405090304" charset="0"/>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43280">
                <a:tc>
                  <a:txBody>
                    <a:bodyPr/>
                    <a:p>
                      <a:pPr indent="0" algn="ctr">
                        <a:buNone/>
                      </a:pPr>
                      <a:r>
                        <a:rPr lang="en-US" sz="800" b="0">
                          <a:solidFill>
                            <a:srgbClr val="00B0F0"/>
                          </a:solidFill>
                          <a:latin typeface="Times New Roman" panose="02020503050405090304" charset="0"/>
                          <a:ea typeface="仿宋" panose="02010609060101010101" charset="-122"/>
                          <a:cs typeface="宋体" panose="02010600030101010101" pitchFamily="2" charset="-122"/>
                        </a:rPr>
                        <a:t>张洛嘉</a:t>
                      </a:r>
                      <a:endParaRPr lang="en-US" altLang="en-US" sz="800" b="0">
                        <a:solidFill>
                          <a:srgbClr val="00B0F0"/>
                        </a:solidFill>
                        <a:latin typeface="Times New Roman" panose="02020503050405090304" charset="0"/>
                        <a:ea typeface="仿宋" panose="02010609060101010101" charset="-122"/>
                        <a:cs typeface="宋体" panose="02010600030101010101" pitchFamily="2" charset="-122"/>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学生</a:t>
                      </a:r>
                      <a:endParaRPr lang="en-US" altLang="en-US" sz="800" b="0">
                        <a:latin typeface="Times New Roman" panose="02020503050405090304" charset="0"/>
                        <a:ea typeface="仿宋" panose="02010609060101010101" charset="-122"/>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宋体" panose="02010600030101010101" pitchFamily="2" charset="-122"/>
                        </a:rPr>
                        <a:t>做项目</a:t>
                      </a:r>
                      <a:r>
                        <a:rPr lang="en-US" sz="800" b="0">
                          <a:latin typeface="Times New Roman" panose="02020503050405090304" charset="0"/>
                          <a:ea typeface="仿宋" panose="02010609060101010101" charset="-122"/>
                          <a:cs typeface="Times New Roman" panose="02020503050405090304" charset="0"/>
                        </a:rPr>
                        <a:t>学生用户代表</a:t>
                      </a:r>
                      <a:endParaRPr lang="en-US" altLang="en-US" sz="800" b="0">
                        <a:latin typeface="Times New Roman" panose="02020503050405090304" charset="0"/>
                        <a:ea typeface="仿宋" panose="02010609060101010101" charset="-122"/>
                        <a:cs typeface="宋体" panose="02010600030101010101" pitchFamily="2" charset="-122"/>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同选题小组组长，对系统较为了解</a:t>
                      </a:r>
                      <a:endParaRPr lang="en-US" altLang="en-US" sz="800" b="0">
                        <a:latin typeface="Times New Roman" panose="02020503050405090304" charset="0"/>
                        <a:ea typeface="仿宋" panose="02010609060101010101" charset="-122"/>
                        <a:cs typeface="Times New Roman" panose="02020503050405090304" charset="0"/>
                      </a:endParaRPr>
                    </a:p>
                  </a:txBody>
                  <a:tcPr marL="6985" marR="6985"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在系统中主要参与项目的角色扮演，在做项目的过程中进行学习。</a:t>
                      </a:r>
                      <a:endParaRPr lang="en-US" altLang="en-US" sz="800" b="0">
                        <a:latin typeface="Times New Roman" panose="02020503050405090304" charset="0"/>
                        <a:ea typeface="仿宋" panose="02010609060101010101" charset="-122"/>
                        <a:cs typeface="Times New Roman" panose="02020503050405090304" charset="0"/>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提供学生用户需求，确认学生界面原型，帮助项目小组对学生用户需求优先级进行打分。</a:t>
                      </a:r>
                      <a:endParaRPr lang="en-US" altLang="en-US" sz="800" b="0">
                        <a:latin typeface="Times New Roman" panose="02020503050405090304" charset="0"/>
                        <a:ea typeface="仿宋" panose="02010609060101010101" charset="-122"/>
                        <a:cs typeface="Times New Roman" panose="02020503050405090304" charset="0"/>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43280">
                <a:tc>
                  <a:txBody>
                    <a:bodyPr/>
                    <a:p>
                      <a:pPr indent="0" algn="ctr">
                        <a:buNone/>
                      </a:pPr>
                      <a:r>
                        <a:rPr lang="en-US" sz="800" b="0">
                          <a:solidFill>
                            <a:srgbClr val="00B0F0"/>
                          </a:solidFill>
                          <a:latin typeface="Times New Roman" panose="02020503050405090304" charset="0"/>
                          <a:ea typeface="仿宋" panose="02010609060101010101" charset="-122"/>
                          <a:cs typeface="宋体" panose="02010600030101010101" pitchFamily="2" charset="-122"/>
                        </a:rPr>
                        <a:t>高兴欣</a:t>
                      </a:r>
                      <a:endParaRPr lang="en-US" altLang="en-US" sz="800" b="0">
                        <a:solidFill>
                          <a:srgbClr val="00B0F0"/>
                        </a:solidFill>
                        <a:latin typeface="Times New Roman" panose="02020503050405090304" charset="0"/>
                        <a:ea typeface="仿宋" panose="02010609060101010101" charset="-122"/>
                        <a:cs typeface="宋体" panose="02010600030101010101" pitchFamily="2" charset="-122"/>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学生</a:t>
                      </a:r>
                      <a:endParaRPr lang="en-US" altLang="en-US" sz="800" b="0">
                        <a:latin typeface="Times New Roman" panose="02020503050405090304" charset="0"/>
                        <a:ea typeface="仿宋" panose="02010609060101010101" charset="-122"/>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宋体" panose="02010600030101010101" pitchFamily="2" charset="-122"/>
                        </a:rPr>
                        <a:t>做项目</a:t>
                      </a:r>
                      <a:r>
                        <a:rPr lang="en-US" sz="800" b="0">
                          <a:latin typeface="Times New Roman" panose="02020503050405090304" charset="0"/>
                          <a:ea typeface="仿宋" panose="02010609060101010101" charset="-122"/>
                          <a:cs typeface="Times New Roman" panose="02020503050405090304" charset="0"/>
                        </a:rPr>
                        <a:t>学生用户代表</a:t>
                      </a:r>
                      <a:endParaRPr lang="en-US" altLang="en-US" sz="800" b="0">
                        <a:latin typeface="Times New Roman" panose="02020503050405090304" charset="0"/>
                        <a:ea typeface="仿宋" panose="02010609060101010101" charset="-122"/>
                        <a:cs typeface="宋体" panose="02010600030101010101" pitchFamily="2" charset="-122"/>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同选题小组组长，对系统较为了解</a:t>
                      </a:r>
                      <a:endParaRPr lang="en-US" altLang="en-US" sz="800" b="0">
                        <a:latin typeface="Times New Roman" panose="02020503050405090304" charset="0"/>
                        <a:ea typeface="仿宋" panose="02010609060101010101" charset="-122"/>
                        <a:cs typeface="Times New Roman" panose="02020503050405090304" charset="0"/>
                      </a:endParaRPr>
                    </a:p>
                  </a:txBody>
                  <a:tcPr marL="6985" marR="6985"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在系统中主要参与项目的角色扮演，在做项目的过程中进行学习。</a:t>
                      </a:r>
                      <a:endParaRPr lang="en-US" altLang="en-US" sz="800" b="0">
                        <a:latin typeface="Times New Roman" panose="02020503050405090304" charset="0"/>
                        <a:ea typeface="仿宋" panose="02010609060101010101" charset="-122"/>
                        <a:cs typeface="Times New Roman" panose="02020503050405090304" charset="0"/>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提供学生用户需求，确认学生界面原型，帮助项目小组对学生用户需求优先级进行打分。</a:t>
                      </a:r>
                      <a:endParaRPr lang="en-US" altLang="en-US" sz="800" b="0">
                        <a:latin typeface="Times New Roman" panose="02020503050405090304" charset="0"/>
                        <a:ea typeface="仿宋" panose="02010609060101010101" charset="-122"/>
                        <a:cs typeface="Times New Roman" panose="02020503050405090304" charset="0"/>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43915">
                <a:tc>
                  <a:txBody>
                    <a:bodyPr/>
                    <a:p>
                      <a:pPr indent="0" algn="ctr">
                        <a:buNone/>
                      </a:pPr>
                      <a:r>
                        <a:rPr lang="en-US" sz="800" b="0">
                          <a:solidFill>
                            <a:srgbClr val="00B0F0"/>
                          </a:solidFill>
                          <a:latin typeface="Times New Roman" panose="02020503050405090304" charset="0"/>
                          <a:ea typeface="仿宋" panose="02010609060101010101" charset="-122"/>
                          <a:cs typeface="宋体" panose="02010600030101010101" pitchFamily="2" charset="-122"/>
                        </a:rPr>
                        <a:t>俞佳琪</a:t>
                      </a:r>
                      <a:endParaRPr lang="en-US" altLang="en-US" sz="800" b="0">
                        <a:solidFill>
                          <a:srgbClr val="00B0F0"/>
                        </a:solidFill>
                        <a:latin typeface="Times New Roman" panose="02020503050405090304" charset="0"/>
                        <a:ea typeface="仿宋" panose="02010609060101010101" charset="-122"/>
                        <a:cs typeface="宋体" panose="02010600030101010101" pitchFamily="2" charset="-122"/>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宋体" panose="02010600030101010101" pitchFamily="2" charset="-122"/>
                        </a:rPr>
                        <a:t>学生</a:t>
                      </a:r>
                      <a:endParaRPr lang="en-US" altLang="en-US" sz="800" b="0">
                        <a:latin typeface="Times New Roman" panose="02020503050405090304" charset="0"/>
                        <a:ea typeface="仿宋" panose="02010609060101010101" charset="-122"/>
                        <a:cs typeface="宋体" panose="02010600030101010101" pitchFamily="2" charset="-122"/>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宋体" panose="02010600030101010101" pitchFamily="2" charset="-122"/>
                        </a:rPr>
                        <a:t>不做项目</a:t>
                      </a:r>
                      <a:r>
                        <a:rPr lang="en-US" sz="800" b="0">
                          <a:latin typeface="Times New Roman" panose="02020503050405090304" charset="0"/>
                          <a:ea typeface="仿宋" panose="02010609060101010101" charset="-122"/>
                          <a:cs typeface="Times New Roman" panose="02020503050405090304" charset="0"/>
                        </a:rPr>
                        <a:t>学生用户代表</a:t>
                      </a:r>
                      <a:endParaRPr lang="en-US" altLang="en-US" sz="800" b="0">
                        <a:latin typeface="Times New Roman" panose="02020503050405090304" charset="0"/>
                        <a:ea typeface="仿宋" panose="02010609060101010101" charset="-122"/>
                        <a:cs typeface="宋体" panose="02010600030101010101" pitchFamily="2" charset="-122"/>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对系统较为了解</a:t>
                      </a:r>
                      <a:endParaRPr lang="en-US" altLang="en-US" sz="800" b="0">
                        <a:latin typeface="Times New Roman" panose="02020503050405090304" charset="0"/>
                        <a:ea typeface="仿宋" panose="02010609060101010101" charset="-122"/>
                        <a:cs typeface="Times New Roman" panose="02020503050405090304" charset="0"/>
                      </a:endParaRPr>
                    </a:p>
                  </a:txBody>
                  <a:tcPr marL="6985" marR="6985"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宋体" panose="02010600030101010101" pitchFamily="2" charset="-122"/>
                        </a:rPr>
                        <a:t>根据他人案例教学项目进行学习</a:t>
                      </a:r>
                      <a:endParaRPr lang="en-US" altLang="en-US" sz="800" b="0">
                        <a:latin typeface="Times New Roman" panose="02020503050405090304" charset="0"/>
                        <a:ea typeface="仿宋" panose="02010609060101010101" charset="-122"/>
                        <a:cs typeface="宋体" panose="02010600030101010101" pitchFamily="2" charset="-122"/>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提供学生用户需求，确认学生界面原型，帮助项目小组对学生用户需求优先级进行打分。</a:t>
                      </a:r>
                      <a:endParaRPr lang="en-US" altLang="en-US" sz="800" b="0">
                        <a:latin typeface="Times New Roman" panose="02020503050405090304" charset="0"/>
                        <a:ea typeface="仿宋" panose="02010609060101010101" charset="-122"/>
                        <a:cs typeface="Times New Roman" panose="02020503050405090304" charset="0"/>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43280">
                <a:tc>
                  <a:txBody>
                    <a:bodyPr/>
                    <a:p>
                      <a:pPr indent="0" algn="ctr">
                        <a:buNone/>
                      </a:pPr>
                      <a:r>
                        <a:rPr lang="en-US" sz="800" b="0">
                          <a:solidFill>
                            <a:srgbClr val="00B0F0"/>
                          </a:solidFill>
                          <a:latin typeface="Times New Roman" panose="02020503050405090304" charset="0"/>
                          <a:ea typeface="仿宋" panose="02010609060101010101" charset="-122"/>
                          <a:cs typeface="Times New Roman" panose="02020503050405090304" charset="0"/>
                        </a:rPr>
                        <a:t>苏东来</a:t>
                      </a:r>
                      <a:endParaRPr lang="en-US" altLang="en-US" sz="800" b="0">
                        <a:solidFill>
                          <a:srgbClr val="00B0F0"/>
                        </a:solidFill>
                        <a:latin typeface="Times New Roman" panose="02020503050405090304" charset="0"/>
                        <a:ea typeface="仿宋" panose="02010609060101010101" charset="-122"/>
                        <a:cs typeface="Times New Roman" panose="02020503050405090304" charset="0"/>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宋体" panose="02010600030101010101" pitchFamily="2" charset="-122"/>
                        </a:rPr>
                        <a:t>学生</a:t>
                      </a:r>
                      <a:endParaRPr lang="en-US" altLang="en-US" sz="800" b="0">
                        <a:latin typeface="Times New Roman" panose="02020503050405090304" charset="0"/>
                        <a:ea typeface="仿宋" panose="02010609060101010101" charset="-122"/>
                        <a:cs typeface="宋体" panose="02010600030101010101" pitchFamily="2" charset="-122"/>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宋体" panose="02010600030101010101" pitchFamily="2" charset="-122"/>
                        </a:rPr>
                        <a:t>不做项目</a:t>
                      </a:r>
                      <a:r>
                        <a:rPr lang="en-US" sz="800" b="0">
                          <a:latin typeface="Times New Roman" panose="02020503050405090304" charset="0"/>
                          <a:ea typeface="仿宋" panose="02010609060101010101" charset="-122"/>
                          <a:cs typeface="Times New Roman" panose="02020503050405090304" charset="0"/>
                        </a:rPr>
                        <a:t>学生用户代表</a:t>
                      </a:r>
                      <a:endParaRPr lang="en-US" altLang="en-US" sz="800" b="0">
                        <a:latin typeface="Times New Roman" panose="02020503050405090304" charset="0"/>
                        <a:ea typeface="仿宋" panose="02010609060101010101" charset="-122"/>
                        <a:cs typeface="宋体" panose="02010600030101010101" pitchFamily="2" charset="-122"/>
                      </a:endParaRPr>
                    </a:p>
                  </a:txBody>
                  <a:tcPr marL="49530" marR="49530"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对系统较为了解</a:t>
                      </a:r>
                      <a:endParaRPr lang="en-US" altLang="en-US" sz="800" b="0">
                        <a:latin typeface="Times New Roman" panose="02020503050405090304" charset="0"/>
                        <a:ea typeface="仿宋" panose="02010609060101010101" charset="-122"/>
                        <a:cs typeface="Times New Roman" panose="02020503050405090304" charset="0"/>
                      </a:endParaRPr>
                    </a:p>
                  </a:txBody>
                  <a:tcPr marL="6985" marR="6985" marT="6985"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宋体" panose="02010600030101010101" pitchFamily="2" charset="-122"/>
                        </a:rPr>
                        <a:t>根据他人案例教学项目进行学习</a:t>
                      </a:r>
                      <a:endParaRPr lang="en-US" altLang="en-US" sz="800" b="0">
                        <a:latin typeface="Times New Roman" panose="02020503050405090304" charset="0"/>
                        <a:ea typeface="仿宋" panose="02010609060101010101" charset="-122"/>
                        <a:cs typeface="宋体" panose="02010600030101010101" pitchFamily="2" charset="-122"/>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800" b="0">
                          <a:latin typeface="Times New Roman" panose="02020503050405090304" charset="0"/>
                          <a:ea typeface="仿宋" panose="02010609060101010101" charset="-122"/>
                          <a:cs typeface="Times New Roman" panose="02020503050405090304" charset="0"/>
                        </a:rPr>
                        <a:t>提供学生用户需求，确认学生界面原型，帮助项目小组对学生用户需求优先级进行打分。</a:t>
                      </a:r>
                      <a:endParaRPr lang="en-US" altLang="en-US" sz="800" b="0">
                        <a:latin typeface="Times New Roman" panose="02020503050405090304" charset="0"/>
                        <a:ea typeface="仿宋" panose="02010609060101010101" charset="-122"/>
                        <a:cs typeface="Times New Roman" panose="02020503050405090304" charset="0"/>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advClick="0" advTm="7000">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Lst>
  </p:timing>
</p:sld>
</file>

<file path=ppt/tags/tag1.xml><?xml version="1.0" encoding="utf-8"?>
<p:tagLst xmlns:p="http://schemas.openxmlformats.org/presentationml/2006/main">
  <p:tag name="KSO_WM_UNIT_TABLE_BEAUTIFY" val="smartTable{1bbc0e29-c465-46cc-be9f-334f29328259}"/>
</p:tagLst>
</file>

<file path=ppt/tags/tag2.xml><?xml version="1.0" encoding="utf-8"?>
<p:tagLst xmlns:p="http://schemas.openxmlformats.org/presentationml/2006/main">
  <p:tag name="KSO_WM_UNIT_TABLE_BEAUTIFY" val="smartTable{ceafa8d7-74e5-45e8-ae7a-c5fac092c30b}"/>
</p:tagLst>
</file>

<file path=ppt/tags/tag3.xml><?xml version="1.0" encoding="utf-8"?>
<p:tagLst xmlns:p="http://schemas.openxmlformats.org/presentationml/2006/main">
  <p:tag name="KSO_WM_UNIT_TABLE_BEAUTIFY" val="smartTable{380aa075-85d3-440c-8551-8c7fea4e2cc2}"/>
</p:tagLst>
</file>

<file path=ppt/tags/tag4.xml><?xml version="1.0" encoding="utf-8"?>
<p:tagLst xmlns:p="http://schemas.openxmlformats.org/presentationml/2006/main">
  <p:tag name="KSO_WM_UNIT_TABLE_BEAUTIFY" val="smartTable{5bfc8ff8-bffe-4ee4-804c-c308b6a813ce}"/>
</p:tagLst>
</file>

<file path=ppt/tags/tag5.xml><?xml version="1.0" encoding="utf-8"?>
<p:tagLst xmlns:p="http://schemas.openxmlformats.org/presentationml/2006/main">
  <p:tag name="KSO_WM_UNIT_TABLE_BEAUTIFY" val="smartTable{cf1a8205-ea57-470b-b8ec-b3f4f19ab3c2}"/>
</p:tagLst>
</file>

<file path=ppt/tags/tag6.xml><?xml version="1.0" encoding="utf-8"?>
<p:tagLst xmlns:p="http://schemas.openxmlformats.org/presentationml/2006/main">
  <p:tag name="KSO_WM_UNIT_TABLE_BEAUTIFY" val="smartTable{9d0db7d2-a53f-401f-820b-093ee0958ab0}"/>
</p:tagLst>
</file>

<file path=ppt/tags/tag7.xml><?xml version="1.0" encoding="utf-8"?>
<p:tagLst xmlns:p="http://schemas.openxmlformats.org/presentationml/2006/main">
  <p:tag name="KSO_WM_UNIT_TABLE_BEAUTIFY" val="smartTable{5410458a-dd34-463f-ad0b-461e4fa6ba5a}"/>
</p:tagLst>
</file>

<file path=ppt/tags/tag8.xml><?xml version="1.0" encoding="utf-8"?>
<p:tagLst xmlns:p="http://schemas.openxmlformats.org/presentationml/2006/main">
  <p:tag name="KSO_WM_UNIT_TABLE_BEAUTIFY" val="smartTable{8af545f7-40b3-4862-bf02-d85ece234c89}"/>
</p:tagLst>
</file>

<file path=ppt/tags/tag9.xml><?xml version="1.0" encoding="utf-8"?>
<p:tagLst xmlns:p="http://schemas.openxmlformats.org/presentationml/2006/main">
  <p:tag name="KSO_WM_UNIT_TABLE_BEAUTIFY" val="smartTable{c5fd163e-5a51-4f1b-9014-18b0d300183c}"/>
</p:tagLst>
</file>

<file path=ppt/theme/theme1.xml><?xml version="1.0" encoding="utf-8"?>
<a:theme xmlns:a="http://schemas.openxmlformats.org/drawingml/2006/main" name="Office 主题">
  <a:themeElements>
    <a:clrScheme name="自定义 68">
      <a:dk1>
        <a:srgbClr val="000000"/>
      </a:dk1>
      <a:lt1>
        <a:srgbClr val="FFFFFF"/>
      </a:lt1>
      <a:dk2>
        <a:srgbClr val="44546A"/>
      </a:dk2>
      <a:lt2>
        <a:srgbClr val="E7E6E6"/>
      </a:lt2>
      <a:accent1>
        <a:srgbClr val="5B9BD5"/>
      </a:accent1>
      <a:accent2>
        <a:srgbClr val="3F3F3F"/>
      </a:accent2>
      <a:accent3>
        <a:srgbClr val="FFFFFF"/>
      </a:accent3>
      <a:accent4>
        <a:srgbClr val="000000"/>
      </a:accent4>
      <a:accent5>
        <a:srgbClr val="B5CBE7"/>
      </a:accent5>
      <a:accent6>
        <a:srgbClr val="3F3F3F"/>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11390</Words>
  <Application>WPS 文字</Application>
  <PresentationFormat>宽屏</PresentationFormat>
  <Paragraphs>1522</Paragraphs>
  <Slides>51</Slides>
  <Notes>33</Notes>
  <HiddenSlides>0</HiddenSlides>
  <MMClips>0</MMClips>
  <ScaleCrop>false</ScaleCrop>
  <HeadingPairs>
    <vt:vector size="8" baseType="variant">
      <vt:variant>
        <vt:lpstr>已用的字体</vt:lpstr>
      </vt:variant>
      <vt:variant>
        <vt:i4>28</vt:i4>
      </vt:variant>
      <vt:variant>
        <vt:lpstr>主题</vt:lpstr>
      </vt:variant>
      <vt:variant>
        <vt:i4>1</vt:i4>
      </vt:variant>
      <vt:variant>
        <vt:lpstr>嵌入 OLE 服务器</vt:lpstr>
      </vt:variant>
      <vt:variant>
        <vt:i4>5</vt:i4>
      </vt:variant>
      <vt:variant>
        <vt:lpstr>幻灯片标题</vt:lpstr>
      </vt:variant>
      <vt:variant>
        <vt:i4>51</vt:i4>
      </vt:variant>
    </vt:vector>
  </HeadingPairs>
  <TitlesOfParts>
    <vt:vector size="85" baseType="lpstr">
      <vt:lpstr>Arial</vt:lpstr>
      <vt:lpstr>方正书宋_GBK</vt:lpstr>
      <vt:lpstr>Wingdings</vt:lpstr>
      <vt:lpstr>Calibri</vt:lpstr>
      <vt:lpstr>Helvetica Neue</vt:lpstr>
      <vt:lpstr>宋体</vt:lpstr>
      <vt:lpstr>汉仪书宋二KW</vt:lpstr>
      <vt:lpstr>Calibri Light</vt:lpstr>
      <vt:lpstr>微软雅黑</vt:lpstr>
      <vt:lpstr>汉仪旗黑KW</vt:lpstr>
      <vt:lpstr>方正准圆简体</vt:lpstr>
      <vt:lpstr>华文宋体</vt:lpstr>
      <vt:lpstr>华文细黑</vt:lpstr>
      <vt:lpstr>黑体-简</vt:lpstr>
      <vt:lpstr>仿宋</vt:lpstr>
      <vt:lpstr>汉仪仿宋KW</vt:lpstr>
      <vt:lpstr>Times New Roman</vt:lpstr>
      <vt:lpstr>Century Gothic</vt:lpstr>
      <vt:lpstr>Century Gothic</vt:lpstr>
      <vt:lpstr>苹方-简</vt:lpstr>
      <vt:lpstr>宋体-简</vt:lpstr>
      <vt:lpstr>黑体</vt:lpstr>
      <vt:lpstr>汉仪中黑KW</vt:lpstr>
      <vt:lpstr>等线</vt:lpstr>
      <vt:lpstr>汉仪中等线KW</vt:lpstr>
      <vt:lpstr>宋体</vt:lpstr>
      <vt:lpstr>Arial Unicode MS</vt:lpstr>
      <vt:lpstr>Thonburi</vt:lpstr>
      <vt:lpstr>Office 主题</vt:lpstr>
      <vt:lpstr>Visio.Drawing.15</vt:lpstr>
      <vt:lpstr>Visio.Drawing.15</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BOSSPPT2017-2018极简风格</dc:title>
  <dc:creator>BOSSPPT 2017-2018</dc:creator>
  <cp:keywords>BOSSPPT顶尖职业文案</cp:keywords>
  <dc:description>BOSSPPT致力于提供高质量，有品质的模板，拒绝垃圾模板！
本模板由bossppt设计师制作或制作师二次制作整理，bossppt为此花费了大量心血。
如果非本店购买，请直接向盗版店进行索赔。
本店淘宝唯一购买网址：https://chinappt.taobao.com</dc:description>
  <dc:subject>BOSSPPT 2017-2018</dc:subject>
  <cp:category>店铺： BOSSPPT顶尖职业文案</cp:category>
  <cp:lastModifiedBy>guoqs</cp:lastModifiedBy>
  <cp:revision>10</cp:revision>
  <dcterms:created xsi:type="dcterms:W3CDTF">2019-12-13T00:13:36Z</dcterms:created>
  <dcterms:modified xsi:type="dcterms:W3CDTF">2019-12-13T00:13:36Z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2052-1.8.1.2821</vt:lpwstr>
  </property>
</Properties>
</file>